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wmv" ContentType="video/x-ms-wmv"/>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charts/chart2.xml" ContentType="application/vnd.openxmlformats-officedocument.drawingml.chart+xml"/>
  <Override PartName="/ppt/theme/themeOverride2.xml" ContentType="application/vnd.openxmlformats-officedocument.themeOverride+xml"/>
  <Override PartName="/ppt/charts/chart3.xml" ContentType="application/vnd.openxmlformats-officedocument.drawingml.chart+xml"/>
  <Override PartName="/ppt/theme/themeOverride3.xml" ContentType="application/vnd.openxmlformats-officedocument.themeOverride+xml"/>
  <Override PartName="/ppt/drawings/drawing1.xml" ContentType="application/vnd.openxmlformats-officedocument.drawingml.chartshapes+xml"/>
  <Override PartName="/ppt/charts/chart4.xml" ContentType="application/vnd.openxmlformats-officedocument.drawingml.chart+xml"/>
  <Override PartName="/ppt/theme/themeOverride4.xml" ContentType="application/vnd.openxmlformats-officedocument.themeOverride+xml"/>
  <Override PartName="/ppt/charts/chart5.xml" ContentType="application/vnd.openxmlformats-officedocument.drawingml.chart+xml"/>
  <Override PartName="/ppt/theme/themeOverride5.xml" ContentType="application/vnd.openxmlformats-officedocument.themeOverride+xml"/>
  <Override PartName="/ppt/charts/chart6.xml" ContentType="application/vnd.openxmlformats-officedocument.drawingml.chart+xml"/>
  <Override PartName="/ppt/theme/themeOverride6.xml" ContentType="application/vnd.openxmlformats-officedocument.themeOverride+xml"/>
  <Override PartName="/ppt/charts/chart7.xml" ContentType="application/vnd.openxmlformats-officedocument.drawingml.chart+xml"/>
  <Override PartName="/ppt/theme/themeOverride7.xml" ContentType="application/vnd.openxmlformats-officedocument.themeOverride+xml"/>
  <Override PartName="/ppt/drawings/drawing2.xml" ContentType="application/vnd.openxmlformats-officedocument.drawingml.chartshapes+xml"/>
  <Override PartName="/ppt/charts/chart8.xml" ContentType="application/vnd.openxmlformats-officedocument.drawingml.chart+xml"/>
  <Override PartName="/ppt/theme/themeOverride8.xml" ContentType="application/vnd.openxmlformats-officedocument.themeOverride+xml"/>
  <Override PartName="/ppt/charts/chart9.xml" ContentType="application/vnd.openxmlformats-officedocument.drawingml.chart+xml"/>
  <Override PartName="/ppt/charts/chart10.xml" ContentType="application/vnd.openxmlformats-officedocument.drawingml.chart+xml"/>
  <Override PartName="/ppt/notesSlides/notesSlide2.xml" ContentType="application/vnd.openxmlformats-officedocument.presentationml.notesSlide+xml"/>
  <Override PartName="/ppt/charts/chart11.xml" ContentType="application/vnd.openxmlformats-officedocument.drawingml.chart+xml"/>
  <Override PartName="/ppt/theme/themeOverride9.xml" ContentType="application/vnd.openxmlformats-officedocument.themeOverride+xml"/>
  <Override PartName="/ppt/charts/chart12.xml" ContentType="application/vnd.openxmlformats-officedocument.drawingml.chart+xml"/>
  <Override PartName="/ppt/theme/themeOverride10.xml" ContentType="application/vnd.openxmlformats-officedocument.themeOverride+xml"/>
  <Override PartName="/ppt/charts/chart13.xml" ContentType="application/vnd.openxmlformats-officedocument.drawingml.chart+xml"/>
  <Override PartName="/ppt/theme/themeOverride11.xml" ContentType="application/vnd.openxmlformats-officedocument.themeOverride+xml"/>
  <Override PartName="/ppt/charts/chart14.xml" ContentType="application/vnd.openxmlformats-officedocument.drawingml.chart+xml"/>
  <Override PartName="/ppt/theme/themeOverride12.xml" ContentType="application/vnd.openxmlformats-officedocument.themeOverride+xml"/>
  <Override PartName="/ppt/charts/chart15.xml" ContentType="application/vnd.openxmlformats-officedocument.drawingml.chart+xml"/>
  <Override PartName="/ppt/theme/themeOverride13.xml" ContentType="application/vnd.openxmlformats-officedocument.themeOverr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2"/>
  </p:sldMasterIdLst>
  <p:notesMasterIdLst>
    <p:notesMasterId r:id="rId43"/>
  </p:notesMasterIdLst>
  <p:sldIdLst>
    <p:sldId id="256" r:id="rId3"/>
    <p:sldId id="269" r:id="rId4"/>
    <p:sldId id="270" r:id="rId5"/>
    <p:sldId id="271" r:id="rId6"/>
    <p:sldId id="317" r:id="rId7"/>
    <p:sldId id="286" r:id="rId8"/>
    <p:sldId id="293" r:id="rId9"/>
    <p:sldId id="456" r:id="rId10"/>
    <p:sldId id="466" r:id="rId11"/>
    <p:sldId id="471" r:id="rId12"/>
    <p:sldId id="472" r:id="rId13"/>
    <p:sldId id="473" r:id="rId14"/>
    <p:sldId id="474" r:id="rId15"/>
    <p:sldId id="475" r:id="rId16"/>
    <p:sldId id="476" r:id="rId17"/>
    <p:sldId id="477" r:id="rId18"/>
    <p:sldId id="478" r:id="rId19"/>
    <p:sldId id="479" r:id="rId20"/>
    <p:sldId id="480" r:id="rId21"/>
    <p:sldId id="481" r:id="rId22"/>
    <p:sldId id="482" r:id="rId23"/>
    <p:sldId id="457" r:id="rId24"/>
    <p:sldId id="469" r:id="rId25"/>
    <p:sldId id="468" r:id="rId26"/>
    <p:sldId id="486" r:id="rId27"/>
    <p:sldId id="483" r:id="rId28"/>
    <p:sldId id="484" r:id="rId29"/>
    <p:sldId id="485" r:id="rId30"/>
    <p:sldId id="458" r:id="rId31"/>
    <p:sldId id="470" r:id="rId32"/>
    <p:sldId id="352" r:id="rId33"/>
    <p:sldId id="446" r:id="rId34"/>
    <p:sldId id="455" r:id="rId35"/>
    <p:sldId id="347" r:id="rId36"/>
    <p:sldId id="348" r:id="rId37"/>
    <p:sldId id="423" r:id="rId38"/>
    <p:sldId id="321" r:id="rId39"/>
    <p:sldId id="322" r:id="rId40"/>
    <p:sldId id="324" r:id="rId41"/>
    <p:sldId id="327" r:id="rId4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3DAAEFF1-9DBF-42D1-898E-DF2190A53705}">
          <p14:sldIdLst>
            <p14:sldId id="256"/>
            <p14:sldId id="269"/>
            <p14:sldId id="270"/>
            <p14:sldId id="271"/>
            <p14:sldId id="317"/>
            <p14:sldId id="286"/>
            <p14:sldId id="293"/>
            <p14:sldId id="456"/>
            <p14:sldId id="466"/>
            <p14:sldId id="471"/>
            <p14:sldId id="472"/>
            <p14:sldId id="473"/>
            <p14:sldId id="474"/>
            <p14:sldId id="475"/>
            <p14:sldId id="476"/>
            <p14:sldId id="477"/>
            <p14:sldId id="478"/>
            <p14:sldId id="479"/>
            <p14:sldId id="480"/>
            <p14:sldId id="481"/>
            <p14:sldId id="482"/>
            <p14:sldId id="457"/>
            <p14:sldId id="469"/>
            <p14:sldId id="468"/>
            <p14:sldId id="486"/>
          </p14:sldIdLst>
        </p14:section>
        <p14:section name="Untitled Section" id="{4FAE3EAF-301E-4F35-B54E-C99811822A9A}">
          <p14:sldIdLst>
            <p14:sldId id="483"/>
            <p14:sldId id="484"/>
            <p14:sldId id="485"/>
            <p14:sldId id="458"/>
            <p14:sldId id="470"/>
            <p14:sldId id="352"/>
            <p14:sldId id="446"/>
            <p14:sldId id="455"/>
            <p14:sldId id="347"/>
            <p14:sldId id="348"/>
            <p14:sldId id="423"/>
            <p14:sldId id="321"/>
            <p14:sldId id="322"/>
            <p14:sldId id="324"/>
            <p14:sldId id="327"/>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p:scale>
          <a:sx n="66" d="100"/>
          <a:sy n="66" d="100"/>
        </p:scale>
        <p:origin x="-1692" y="-558"/>
      </p:cViewPr>
      <p:guideLst>
        <p:guide orient="horz" pos="2160"/>
        <p:guide pos="2880"/>
        <p:guide pos="144"/>
        <p:guide pos="5616"/>
      </p:guideLst>
    </p:cSldViewPr>
  </p:slideViewPr>
  <p:notesTextViewPr>
    <p:cViewPr>
      <p:scale>
        <a:sx n="1" d="1"/>
        <a:sy n="1" d="1"/>
      </p:scale>
      <p:origin x="0" y="0"/>
    </p:cViewPr>
  </p:notesTextViewPr>
  <p:sorterViewPr>
    <p:cViewPr>
      <p:scale>
        <a:sx n="60" d="100"/>
        <a:sy n="60" d="100"/>
      </p:scale>
      <p:origin x="0" y="0"/>
    </p:cViewPr>
  </p:sorterViewPr>
  <p:notesViewPr>
    <p:cSldViewPr showGuides="1">
      <p:cViewPr varScale="1">
        <p:scale>
          <a:sx n="67" d="100"/>
          <a:sy n="67" d="100"/>
        </p:scale>
        <p:origin x="-3276"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theme" Target="theme/theme1.xml"/><Relationship Id="rId2" Type="http://schemas.openxmlformats.org/officeDocument/2006/relationships/slideMaster" Target="slideMasters/slideMaster1.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2" Type="http://schemas.openxmlformats.org/officeDocument/2006/relationships/oleObject" Target="../embeddings/oleObject1.bin"/><Relationship Id="rId1" Type="http://schemas.openxmlformats.org/officeDocument/2006/relationships/themeOverride" Target="../theme/themeOverride1.xml"/></Relationships>
</file>

<file path=ppt/charts/_rels/chart10.xml.rels><?xml version="1.0" encoding="UTF-8" standalone="yes"?>
<Relationships xmlns="http://schemas.openxmlformats.org/package/2006/relationships"><Relationship Id="rId1" Type="http://schemas.openxmlformats.org/officeDocument/2006/relationships/oleObject" Target="file:///C:\Users\e%20D's\Desktop\Chlorophyll%20Data.xlsx" TargetMode="External"/></Relationships>
</file>

<file path=ppt/charts/_rels/chart11.xml.rels><?xml version="1.0" encoding="UTF-8" standalone="yes"?>
<Relationships xmlns="http://schemas.openxmlformats.org/package/2006/relationships"><Relationship Id="rId2" Type="http://schemas.openxmlformats.org/officeDocument/2006/relationships/oleObject" Target="../embeddings/oleObject3.bin"/><Relationship Id="rId1" Type="http://schemas.openxmlformats.org/officeDocument/2006/relationships/themeOverride" Target="../theme/themeOverride9.xml"/></Relationships>
</file>

<file path=ppt/charts/_rels/chart12.xml.rels><?xml version="1.0" encoding="UTF-8" standalone="yes"?>
<Relationships xmlns="http://schemas.openxmlformats.org/package/2006/relationships"><Relationship Id="rId2" Type="http://schemas.openxmlformats.org/officeDocument/2006/relationships/oleObject" Target="../embeddings/oleObject4.bin"/><Relationship Id="rId1" Type="http://schemas.openxmlformats.org/officeDocument/2006/relationships/themeOverride" Target="../theme/themeOverride10.xml"/></Relationships>
</file>

<file path=ppt/charts/_rels/chart13.xml.rels><?xml version="1.0" encoding="UTF-8" standalone="yes"?>
<Relationships xmlns="http://schemas.openxmlformats.org/package/2006/relationships"><Relationship Id="rId2" Type="http://schemas.openxmlformats.org/officeDocument/2006/relationships/oleObject" Target="../embeddings/oleObject5.bin"/><Relationship Id="rId1" Type="http://schemas.openxmlformats.org/officeDocument/2006/relationships/themeOverride" Target="../theme/themeOverride11.xml"/></Relationships>
</file>

<file path=ppt/charts/_rels/chart14.xml.rels><?xml version="1.0" encoding="UTF-8" standalone="yes"?>
<Relationships xmlns="http://schemas.openxmlformats.org/package/2006/relationships"><Relationship Id="rId2" Type="http://schemas.openxmlformats.org/officeDocument/2006/relationships/oleObject" Target="../embeddings/oleObject6.bin"/><Relationship Id="rId1" Type="http://schemas.openxmlformats.org/officeDocument/2006/relationships/themeOverride" Target="../theme/themeOverride12.xml"/></Relationships>
</file>

<file path=ppt/charts/_rels/chart15.xml.rels><?xml version="1.0" encoding="UTF-8" standalone="yes"?>
<Relationships xmlns="http://schemas.openxmlformats.org/package/2006/relationships"><Relationship Id="rId2" Type="http://schemas.openxmlformats.org/officeDocument/2006/relationships/oleObject" Target="../embeddings/oleObject7.bin"/><Relationship Id="rId1" Type="http://schemas.openxmlformats.org/officeDocument/2006/relationships/themeOverride" Target="../theme/themeOverride13.xml"/></Relationships>
</file>

<file path=ppt/charts/_rels/chart2.xml.rels><?xml version="1.0" encoding="UTF-8" standalone="yes"?>
<Relationships xmlns="http://schemas.openxmlformats.org/package/2006/relationships"><Relationship Id="rId2" Type="http://schemas.openxmlformats.org/officeDocument/2006/relationships/oleObject" Target="file:///C:\Users\rbagby\AppData\Local\Temp\pH%20charts.xlsx" TargetMode="External"/><Relationship Id="rId1" Type="http://schemas.openxmlformats.org/officeDocument/2006/relationships/themeOverride" Target="../theme/themeOverride2.xml"/></Relationships>
</file>

<file path=ppt/charts/_rels/chart3.xml.rels><?xml version="1.0" encoding="UTF-8" standalone="yes"?>
<Relationships xmlns="http://schemas.openxmlformats.org/package/2006/relationships"><Relationship Id="rId3" Type="http://schemas.openxmlformats.org/officeDocument/2006/relationships/chartUserShapes" Target="../drawings/drawing1.xml"/><Relationship Id="rId2" Type="http://schemas.openxmlformats.org/officeDocument/2006/relationships/oleObject" Target="file:///C:\Users\rbagby\AppData\Local\Temp\Marsh%20DO.xlsx" TargetMode="External"/><Relationship Id="rId1" Type="http://schemas.openxmlformats.org/officeDocument/2006/relationships/themeOverride" Target="../theme/themeOverride3.xml"/></Relationships>
</file>

<file path=ppt/charts/_rels/chart4.xml.rels><?xml version="1.0" encoding="UTF-8" standalone="yes"?>
<Relationships xmlns="http://schemas.openxmlformats.org/package/2006/relationships"><Relationship Id="rId2" Type="http://schemas.openxmlformats.org/officeDocument/2006/relationships/package" Target="../embeddings/Microsoft_Excel_Worksheet1.xlsx"/><Relationship Id="rId1" Type="http://schemas.openxmlformats.org/officeDocument/2006/relationships/themeOverride" Target="../theme/themeOverride4.xml"/></Relationships>
</file>

<file path=ppt/charts/_rels/chart5.xml.rels><?xml version="1.0" encoding="UTF-8" standalone="yes"?>
<Relationships xmlns="http://schemas.openxmlformats.org/package/2006/relationships"><Relationship Id="rId2" Type="http://schemas.openxmlformats.org/officeDocument/2006/relationships/oleObject" Target="../embeddings/oleObject2.bin"/><Relationship Id="rId1" Type="http://schemas.openxmlformats.org/officeDocument/2006/relationships/themeOverride" Target="../theme/themeOverride5.xml"/></Relationships>
</file>

<file path=ppt/charts/_rels/chart6.xml.rels><?xml version="1.0" encoding="UTF-8" standalone="yes"?>
<Relationships xmlns="http://schemas.openxmlformats.org/package/2006/relationships"><Relationship Id="rId2" Type="http://schemas.openxmlformats.org/officeDocument/2006/relationships/oleObject" Target="file:///C:\Users\rbagby\AppData\Local\Temp\pH%20charts.xlsx" TargetMode="External"/><Relationship Id="rId1" Type="http://schemas.openxmlformats.org/officeDocument/2006/relationships/themeOverride" Target="../theme/themeOverride6.xml"/></Relationships>
</file>

<file path=ppt/charts/_rels/chart7.xml.rels><?xml version="1.0" encoding="UTF-8" standalone="yes"?>
<Relationships xmlns="http://schemas.openxmlformats.org/package/2006/relationships"><Relationship Id="rId3" Type="http://schemas.openxmlformats.org/officeDocument/2006/relationships/chartUserShapes" Target="../drawings/drawing2.xml"/><Relationship Id="rId2" Type="http://schemas.openxmlformats.org/officeDocument/2006/relationships/oleObject" Target="file:///C:\Users\rbagby\AppData\Local\Temp\Long%20Island%20DO.xlsx" TargetMode="External"/><Relationship Id="rId1" Type="http://schemas.openxmlformats.org/officeDocument/2006/relationships/themeOverride" Target="../theme/themeOverride7.xml"/></Relationships>
</file>

<file path=ppt/charts/_rels/chart8.xml.rels><?xml version="1.0" encoding="UTF-8" standalone="yes"?>
<Relationships xmlns="http://schemas.openxmlformats.org/package/2006/relationships"><Relationship Id="rId2" Type="http://schemas.openxmlformats.org/officeDocument/2006/relationships/package" Target="../embeddings/Microsoft_Excel_Worksheet2.xlsx"/><Relationship Id="rId1" Type="http://schemas.openxmlformats.org/officeDocument/2006/relationships/themeOverride" Target="../theme/themeOverride8.xml"/></Relationships>
</file>

<file path=ppt/charts/_rels/chart9.xml.rels><?xml version="1.0" encoding="UTF-8" standalone="yes"?>
<Relationships xmlns="http://schemas.openxmlformats.org/package/2006/relationships"><Relationship Id="rId1" Type="http://schemas.openxmlformats.org/officeDocument/2006/relationships/oleObject" Target="file:///C:\Users\e%20D's\Desktop\Chlorophyll%20Data.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a:pPr>
            <a:r>
              <a:rPr lang="en-US"/>
              <a:t>Marsh Creek: Conductivity</a:t>
            </a:r>
          </a:p>
        </c:rich>
      </c:tx>
      <c:layout/>
      <c:overlay val="0"/>
    </c:title>
    <c:autoTitleDeleted val="0"/>
    <c:plotArea>
      <c:layout>
        <c:manualLayout>
          <c:layoutTarget val="inner"/>
          <c:xMode val="edge"/>
          <c:yMode val="edge"/>
          <c:x val="0.1186754955123"/>
          <c:y val="0.19077246779433699"/>
          <c:w val="0.76600095038881699"/>
          <c:h val="0.71220058907427497"/>
        </c:manualLayout>
      </c:layout>
      <c:barChart>
        <c:barDir val="col"/>
        <c:grouping val="clustered"/>
        <c:varyColors val="0"/>
        <c:ser>
          <c:idx val="0"/>
          <c:order val="0"/>
          <c:tx>
            <c:v>Average Conductivity</c:v>
          </c:tx>
          <c:invertIfNegative val="0"/>
          <c:val>
            <c:numRef>
              <c:f>Sheet1!$B$2:$B$7</c:f>
              <c:numCache>
                <c:formatCode>General</c:formatCode>
                <c:ptCount val="6"/>
                <c:pt idx="0">
                  <c:v>95</c:v>
                </c:pt>
                <c:pt idx="1">
                  <c:v>88.15</c:v>
                </c:pt>
                <c:pt idx="2">
                  <c:v>40</c:v>
                </c:pt>
                <c:pt idx="3">
                  <c:v>110</c:v>
                </c:pt>
                <c:pt idx="4">
                  <c:v>100</c:v>
                </c:pt>
                <c:pt idx="5">
                  <c:v>100</c:v>
                </c:pt>
              </c:numCache>
            </c:numRef>
          </c:val>
        </c:ser>
        <c:dLbls>
          <c:showLegendKey val="0"/>
          <c:showVal val="0"/>
          <c:showCatName val="0"/>
          <c:showSerName val="0"/>
          <c:showPercent val="0"/>
          <c:showBubbleSize val="0"/>
        </c:dLbls>
        <c:gapWidth val="150"/>
        <c:axId val="71017216"/>
        <c:axId val="71019136"/>
      </c:barChart>
      <c:catAx>
        <c:axId val="71017216"/>
        <c:scaling>
          <c:orientation val="minMax"/>
        </c:scaling>
        <c:delete val="0"/>
        <c:axPos val="b"/>
        <c:title>
          <c:tx>
            <c:rich>
              <a:bodyPr/>
              <a:lstStyle/>
              <a:p>
                <a:pPr>
                  <a:defRPr/>
                </a:pPr>
                <a:r>
                  <a:rPr lang="en-US"/>
                  <a:t>Sample</a:t>
                </a:r>
                <a:r>
                  <a:rPr lang="en-US" baseline="0"/>
                  <a:t> Site</a:t>
                </a:r>
                <a:endParaRPr lang="en-US"/>
              </a:p>
            </c:rich>
          </c:tx>
          <c:layout/>
          <c:overlay val="0"/>
        </c:title>
        <c:majorTickMark val="out"/>
        <c:minorTickMark val="none"/>
        <c:tickLblPos val="nextTo"/>
        <c:crossAx val="71019136"/>
        <c:crosses val="autoZero"/>
        <c:auto val="0"/>
        <c:lblAlgn val="ctr"/>
        <c:lblOffset val="100"/>
        <c:noMultiLvlLbl val="0"/>
      </c:catAx>
      <c:valAx>
        <c:axId val="71019136"/>
        <c:scaling>
          <c:orientation val="minMax"/>
        </c:scaling>
        <c:delete val="0"/>
        <c:axPos val="l"/>
        <c:majorGridlines/>
        <c:title>
          <c:tx>
            <c:rich>
              <a:bodyPr rot="-5400000" vert="horz"/>
              <a:lstStyle/>
              <a:p>
                <a:pPr>
                  <a:defRPr/>
                </a:pPr>
                <a:r>
                  <a:rPr lang="en-US"/>
                  <a:t>Conductivity</a:t>
                </a:r>
                <a:r>
                  <a:rPr lang="en-US" baseline="0"/>
                  <a:t> us/cm</a:t>
                </a:r>
                <a:endParaRPr lang="en-US"/>
              </a:p>
            </c:rich>
          </c:tx>
          <c:layout/>
          <c:overlay val="0"/>
        </c:title>
        <c:numFmt formatCode="General" sourceLinked="1"/>
        <c:majorTickMark val="out"/>
        <c:minorTickMark val="none"/>
        <c:tickLblPos val="nextTo"/>
        <c:crossAx val="71017216"/>
        <c:crosses val="autoZero"/>
        <c:crossBetween val="between"/>
      </c:valAx>
    </c:plotArea>
    <c:legend>
      <c:legendPos val="r"/>
      <c:layout>
        <c:manualLayout>
          <c:xMode val="edge"/>
          <c:yMode val="edge"/>
          <c:x val="0.36964582472876201"/>
          <c:y val="0.106343830304454"/>
          <c:w val="0.22602194397831399"/>
          <c:h val="5.4672451657828497E-2"/>
        </c:manualLayout>
      </c:layout>
      <c:overlay val="0"/>
    </c:legend>
    <c:plotVisOnly val="1"/>
    <c:dispBlanksAs val="gap"/>
    <c:showDLblsOverMax val="0"/>
  </c:chart>
  <c:externalData r:id="rId2">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a:t>Marsh</a:t>
            </a:r>
            <a:r>
              <a:rPr lang="en-US" baseline="0"/>
              <a:t> Creek </a:t>
            </a:r>
            <a:endParaRPr lang="en-US"/>
          </a:p>
        </c:rich>
      </c:tx>
      <c:layout>
        <c:manualLayout>
          <c:xMode val="edge"/>
          <c:yMode val="edge"/>
          <c:x val="0.28227967571437834"/>
          <c:y val="6.8270687362181906E-2"/>
        </c:manualLayout>
      </c:layout>
      <c:overlay val="1"/>
    </c:title>
    <c:autoTitleDeleted val="0"/>
    <c:plotArea>
      <c:layout>
        <c:manualLayout>
          <c:layoutTarget val="inner"/>
          <c:xMode val="edge"/>
          <c:yMode val="edge"/>
          <c:x val="5.0254833401844966E-2"/>
          <c:y val="5.9869152385363597E-2"/>
          <c:w val="0.71225069695640864"/>
          <c:h val="0.80210209209339456"/>
        </c:manualLayout>
      </c:layout>
      <c:barChart>
        <c:barDir val="col"/>
        <c:grouping val="clustered"/>
        <c:varyColors val="0"/>
        <c:ser>
          <c:idx val="0"/>
          <c:order val="0"/>
          <c:tx>
            <c:strRef>
              <c:f>Sheet3!$A$2</c:f>
              <c:strCache>
                <c:ptCount val="1"/>
                <c:pt idx="0">
                  <c:v>Site 2</c:v>
                </c:pt>
              </c:strCache>
            </c:strRef>
          </c:tx>
          <c:invertIfNegative val="0"/>
          <c:cat>
            <c:strRef>
              <c:f>Sheet3!$B$1:$D$1</c:f>
              <c:strCache>
                <c:ptCount val="3"/>
                <c:pt idx="0">
                  <c:v>June 14th</c:v>
                </c:pt>
                <c:pt idx="1">
                  <c:v>June 21st</c:v>
                </c:pt>
                <c:pt idx="2">
                  <c:v>June 28th</c:v>
                </c:pt>
              </c:strCache>
            </c:strRef>
          </c:cat>
          <c:val>
            <c:numRef>
              <c:f>Sheet3!$B$2:$D$2</c:f>
              <c:numCache>
                <c:formatCode>General</c:formatCode>
                <c:ptCount val="3"/>
                <c:pt idx="0">
                  <c:v>0.88</c:v>
                </c:pt>
                <c:pt idx="1">
                  <c:v>1E-3</c:v>
                </c:pt>
                <c:pt idx="2">
                  <c:v>0.30555555555555558</c:v>
                </c:pt>
              </c:numCache>
            </c:numRef>
          </c:val>
        </c:ser>
        <c:ser>
          <c:idx val="1"/>
          <c:order val="1"/>
          <c:tx>
            <c:strRef>
              <c:f>Sheet3!$A$3</c:f>
              <c:strCache>
                <c:ptCount val="1"/>
                <c:pt idx="0">
                  <c:v>Site 4</c:v>
                </c:pt>
              </c:strCache>
            </c:strRef>
          </c:tx>
          <c:invertIfNegative val="0"/>
          <c:cat>
            <c:strRef>
              <c:f>Sheet3!$B$1:$D$1</c:f>
              <c:strCache>
                <c:ptCount val="3"/>
                <c:pt idx="0">
                  <c:v>June 14th</c:v>
                </c:pt>
                <c:pt idx="1">
                  <c:v>June 21st</c:v>
                </c:pt>
                <c:pt idx="2">
                  <c:v>June 28th</c:v>
                </c:pt>
              </c:strCache>
            </c:strRef>
          </c:cat>
          <c:val>
            <c:numRef>
              <c:f>Sheet3!$B$3:$D$3</c:f>
              <c:numCache>
                <c:formatCode>General</c:formatCode>
                <c:ptCount val="3"/>
                <c:pt idx="0">
                  <c:v>1.5481481481481483</c:v>
                </c:pt>
                <c:pt idx="1">
                  <c:v>0.95333333333333325</c:v>
                </c:pt>
                <c:pt idx="2">
                  <c:v>1.7599999999999998</c:v>
                </c:pt>
              </c:numCache>
            </c:numRef>
          </c:val>
        </c:ser>
        <c:ser>
          <c:idx val="2"/>
          <c:order val="2"/>
          <c:tx>
            <c:strRef>
              <c:f>Sheet3!$A$4</c:f>
              <c:strCache>
                <c:ptCount val="1"/>
                <c:pt idx="0">
                  <c:v>Site 6</c:v>
                </c:pt>
              </c:strCache>
            </c:strRef>
          </c:tx>
          <c:invertIfNegative val="0"/>
          <c:cat>
            <c:strRef>
              <c:f>Sheet3!$B$1:$D$1</c:f>
              <c:strCache>
                <c:ptCount val="3"/>
                <c:pt idx="0">
                  <c:v>June 14th</c:v>
                </c:pt>
                <c:pt idx="1">
                  <c:v>June 21st</c:v>
                </c:pt>
                <c:pt idx="2">
                  <c:v>June 28th</c:v>
                </c:pt>
              </c:strCache>
            </c:strRef>
          </c:cat>
          <c:val>
            <c:numRef>
              <c:f>Sheet3!$B$4:$D$4</c:f>
              <c:numCache>
                <c:formatCode>General</c:formatCode>
                <c:ptCount val="3"/>
                <c:pt idx="0">
                  <c:v>2.6325143532590345</c:v>
                </c:pt>
                <c:pt idx="1">
                  <c:v>0.51333333333333331</c:v>
                </c:pt>
                <c:pt idx="2">
                  <c:v>0.80666666666666664</c:v>
                </c:pt>
              </c:numCache>
            </c:numRef>
          </c:val>
        </c:ser>
        <c:dLbls>
          <c:showLegendKey val="0"/>
          <c:showVal val="0"/>
          <c:showCatName val="0"/>
          <c:showSerName val="0"/>
          <c:showPercent val="0"/>
          <c:showBubbleSize val="0"/>
        </c:dLbls>
        <c:gapWidth val="150"/>
        <c:axId val="76809344"/>
        <c:axId val="76810880"/>
      </c:barChart>
      <c:catAx>
        <c:axId val="76809344"/>
        <c:scaling>
          <c:orientation val="minMax"/>
        </c:scaling>
        <c:delete val="0"/>
        <c:axPos val="b"/>
        <c:numFmt formatCode="m/d/yyyy" sourceLinked="1"/>
        <c:majorTickMark val="out"/>
        <c:minorTickMark val="none"/>
        <c:tickLblPos val="nextTo"/>
        <c:crossAx val="76810880"/>
        <c:crosses val="autoZero"/>
        <c:auto val="0"/>
        <c:lblAlgn val="ctr"/>
        <c:lblOffset val="100"/>
        <c:tickLblSkip val="1"/>
        <c:tickMarkSkip val="1"/>
        <c:noMultiLvlLbl val="0"/>
      </c:catAx>
      <c:valAx>
        <c:axId val="76810880"/>
        <c:scaling>
          <c:orientation val="minMax"/>
        </c:scaling>
        <c:delete val="1"/>
        <c:axPos val="l"/>
        <c:majorGridlines>
          <c:spPr>
            <a:ln>
              <a:solidFill>
                <a:srgbClr val="4F81BD">
                  <a:alpha val="0"/>
                </a:srgbClr>
              </a:solidFill>
            </a:ln>
          </c:spPr>
        </c:majorGridlines>
        <c:numFmt formatCode="General" sourceLinked="1"/>
        <c:majorTickMark val="out"/>
        <c:minorTickMark val="none"/>
        <c:tickLblPos val="nextTo"/>
        <c:crossAx val="76809344"/>
        <c:crosses val="autoZero"/>
        <c:crossBetween val="between"/>
      </c:valAx>
    </c:plotArea>
    <c:legend>
      <c:legendPos val="r"/>
      <c:layout/>
      <c:overlay val="0"/>
    </c:legend>
    <c:plotVisOnly val="1"/>
    <c:dispBlanksAs val="gap"/>
    <c:showDLblsOverMax val="0"/>
  </c:chart>
  <c:spPr>
    <a:ln>
      <a:noFill/>
    </a:ln>
  </c:sp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title>
      <c:tx>
        <c:rich>
          <a:bodyPr/>
          <a:lstStyle/>
          <a:p>
            <a:pPr>
              <a:defRPr sz="1400"/>
            </a:pPr>
            <a:r>
              <a:rPr lang="en-US" sz="1400"/>
              <a:t>Average Air Temperature of Long Island Creek</a:t>
            </a:r>
            <a:br>
              <a:rPr lang="en-US" sz="1400"/>
            </a:br>
            <a:r>
              <a:rPr lang="en-US" sz="1400"/>
              <a:t>June 2011 vs. June 2012</a:t>
            </a:r>
          </a:p>
        </c:rich>
      </c:tx>
      <c:layout/>
      <c:overlay val="0"/>
    </c:title>
    <c:autoTitleDeleted val="0"/>
    <c:plotArea>
      <c:layout/>
      <c:barChart>
        <c:barDir val="col"/>
        <c:grouping val="clustered"/>
        <c:varyColors val="0"/>
        <c:ser>
          <c:idx val="0"/>
          <c:order val="0"/>
          <c:tx>
            <c:v>2011</c:v>
          </c:tx>
          <c:invertIfNegative val="0"/>
          <c:cat>
            <c:strRef>
              <c:f>Numbers!$E$29:$E$40</c:f>
              <c:strCache>
                <c:ptCount val="12"/>
                <c:pt idx="0">
                  <c:v>1A</c:v>
                </c:pt>
                <c:pt idx="1">
                  <c:v>1B</c:v>
                </c:pt>
                <c:pt idx="2">
                  <c:v>2A</c:v>
                </c:pt>
                <c:pt idx="3">
                  <c:v>2B</c:v>
                </c:pt>
                <c:pt idx="4">
                  <c:v>3A</c:v>
                </c:pt>
                <c:pt idx="5">
                  <c:v>3B</c:v>
                </c:pt>
                <c:pt idx="6">
                  <c:v>4A</c:v>
                </c:pt>
                <c:pt idx="7">
                  <c:v>4B</c:v>
                </c:pt>
                <c:pt idx="8">
                  <c:v>5A</c:v>
                </c:pt>
                <c:pt idx="9">
                  <c:v>5B</c:v>
                </c:pt>
                <c:pt idx="10">
                  <c:v>6A</c:v>
                </c:pt>
                <c:pt idx="11">
                  <c:v>6B</c:v>
                </c:pt>
              </c:strCache>
            </c:strRef>
          </c:cat>
          <c:val>
            <c:numRef>
              <c:f>Numbers!$F$29:$F$40</c:f>
              <c:numCache>
                <c:formatCode>General</c:formatCode>
                <c:ptCount val="12"/>
                <c:pt idx="0">
                  <c:v>26</c:v>
                </c:pt>
                <c:pt idx="1">
                  <c:v>25.2</c:v>
                </c:pt>
                <c:pt idx="2">
                  <c:v>26.4</c:v>
                </c:pt>
                <c:pt idx="3">
                  <c:v>26.1</c:v>
                </c:pt>
                <c:pt idx="4">
                  <c:v>25.8</c:v>
                </c:pt>
                <c:pt idx="5">
                  <c:v>23.7</c:v>
                </c:pt>
                <c:pt idx="6">
                  <c:v>26</c:v>
                </c:pt>
                <c:pt idx="7">
                  <c:v>24.3</c:v>
                </c:pt>
                <c:pt idx="8">
                  <c:v>26.1</c:v>
                </c:pt>
                <c:pt idx="9">
                  <c:v>26.1</c:v>
                </c:pt>
                <c:pt idx="10">
                  <c:v>26.8</c:v>
                </c:pt>
                <c:pt idx="11">
                  <c:v>28.7</c:v>
                </c:pt>
              </c:numCache>
            </c:numRef>
          </c:val>
        </c:ser>
        <c:ser>
          <c:idx val="1"/>
          <c:order val="1"/>
          <c:tx>
            <c:v>2012</c:v>
          </c:tx>
          <c:invertIfNegative val="0"/>
          <c:cat>
            <c:strRef>
              <c:f>Numbers!$E$29:$E$40</c:f>
              <c:strCache>
                <c:ptCount val="12"/>
                <c:pt idx="0">
                  <c:v>1A</c:v>
                </c:pt>
                <c:pt idx="1">
                  <c:v>1B</c:v>
                </c:pt>
                <c:pt idx="2">
                  <c:v>2A</c:v>
                </c:pt>
                <c:pt idx="3">
                  <c:v>2B</c:v>
                </c:pt>
                <c:pt idx="4">
                  <c:v>3A</c:v>
                </c:pt>
                <c:pt idx="5">
                  <c:v>3B</c:v>
                </c:pt>
                <c:pt idx="6">
                  <c:v>4A</c:v>
                </c:pt>
                <c:pt idx="7">
                  <c:v>4B</c:v>
                </c:pt>
                <c:pt idx="8">
                  <c:v>5A</c:v>
                </c:pt>
                <c:pt idx="9">
                  <c:v>5B</c:v>
                </c:pt>
                <c:pt idx="10">
                  <c:v>6A</c:v>
                </c:pt>
                <c:pt idx="11">
                  <c:v>6B</c:v>
                </c:pt>
              </c:strCache>
            </c:strRef>
          </c:cat>
          <c:val>
            <c:numRef>
              <c:f>Numbers!$G$29:$G$40</c:f>
              <c:numCache>
                <c:formatCode>General</c:formatCode>
                <c:ptCount val="12"/>
                <c:pt idx="0">
                  <c:v>26.4</c:v>
                </c:pt>
                <c:pt idx="1">
                  <c:v>23.5</c:v>
                </c:pt>
                <c:pt idx="2">
                  <c:v>27.1</c:v>
                </c:pt>
                <c:pt idx="3">
                  <c:v>27.1</c:v>
                </c:pt>
                <c:pt idx="4">
                  <c:v>26.6</c:v>
                </c:pt>
                <c:pt idx="5">
                  <c:v>26</c:v>
                </c:pt>
                <c:pt idx="6">
                  <c:v>26.5</c:v>
                </c:pt>
                <c:pt idx="7">
                  <c:v>27.5</c:v>
                </c:pt>
                <c:pt idx="8">
                  <c:v>26.8</c:v>
                </c:pt>
                <c:pt idx="9">
                  <c:v>26.8</c:v>
                </c:pt>
                <c:pt idx="10">
                  <c:v>27</c:v>
                </c:pt>
                <c:pt idx="11">
                  <c:v>26.3</c:v>
                </c:pt>
              </c:numCache>
            </c:numRef>
          </c:val>
        </c:ser>
        <c:dLbls>
          <c:showLegendKey val="0"/>
          <c:showVal val="0"/>
          <c:showCatName val="0"/>
          <c:showSerName val="0"/>
          <c:showPercent val="0"/>
          <c:showBubbleSize val="0"/>
        </c:dLbls>
        <c:gapWidth val="150"/>
        <c:axId val="84132224"/>
        <c:axId val="84134144"/>
      </c:barChart>
      <c:catAx>
        <c:axId val="84132224"/>
        <c:scaling>
          <c:orientation val="minMax"/>
        </c:scaling>
        <c:delete val="0"/>
        <c:axPos val="b"/>
        <c:title>
          <c:tx>
            <c:rich>
              <a:bodyPr/>
              <a:lstStyle/>
              <a:p>
                <a:pPr>
                  <a:defRPr sz="1200"/>
                </a:pPr>
                <a:r>
                  <a:rPr lang="en-US" sz="1200"/>
                  <a:t>Sample Sites</a:t>
                </a:r>
              </a:p>
            </c:rich>
          </c:tx>
          <c:layout/>
          <c:overlay val="0"/>
        </c:title>
        <c:majorTickMark val="out"/>
        <c:minorTickMark val="none"/>
        <c:tickLblPos val="nextTo"/>
        <c:txPr>
          <a:bodyPr/>
          <a:lstStyle/>
          <a:p>
            <a:pPr>
              <a:defRPr sz="1200"/>
            </a:pPr>
            <a:endParaRPr lang="en-US"/>
          </a:p>
        </c:txPr>
        <c:crossAx val="84134144"/>
        <c:crosses val="autoZero"/>
        <c:auto val="1"/>
        <c:lblAlgn val="ctr"/>
        <c:lblOffset val="100"/>
        <c:noMultiLvlLbl val="0"/>
      </c:catAx>
      <c:valAx>
        <c:axId val="84134144"/>
        <c:scaling>
          <c:orientation val="minMax"/>
          <c:max val="30"/>
        </c:scaling>
        <c:delete val="0"/>
        <c:axPos val="l"/>
        <c:majorGridlines/>
        <c:title>
          <c:tx>
            <c:rich>
              <a:bodyPr rot="-5400000" vert="horz"/>
              <a:lstStyle/>
              <a:p>
                <a:pPr>
                  <a:defRPr/>
                </a:pPr>
                <a:r>
                  <a:rPr lang="en-US" sz="1400"/>
                  <a:t>Temperature</a:t>
                </a:r>
                <a:r>
                  <a:rPr lang="en-US" sz="1400" baseline="0"/>
                  <a:t> (</a:t>
                </a:r>
                <a:r>
                  <a:rPr lang="es-ES_tradnl" sz="1400" baseline="0"/>
                  <a:t>C)</a:t>
                </a:r>
                <a:endParaRPr lang="en-US" sz="1400"/>
              </a:p>
            </c:rich>
          </c:tx>
          <c:layout/>
          <c:overlay val="0"/>
        </c:title>
        <c:numFmt formatCode="General" sourceLinked="1"/>
        <c:majorTickMark val="out"/>
        <c:minorTickMark val="none"/>
        <c:tickLblPos val="nextTo"/>
        <c:txPr>
          <a:bodyPr/>
          <a:lstStyle/>
          <a:p>
            <a:pPr>
              <a:defRPr sz="1200"/>
            </a:pPr>
            <a:endParaRPr lang="en-US"/>
          </a:p>
        </c:txPr>
        <c:crossAx val="84132224"/>
        <c:crosses val="autoZero"/>
        <c:crossBetween val="between"/>
      </c:valAx>
    </c:plotArea>
    <c:legend>
      <c:legendPos val="r"/>
      <c:layout/>
      <c:overlay val="0"/>
      <c:txPr>
        <a:bodyPr/>
        <a:lstStyle/>
        <a:p>
          <a:pPr>
            <a:defRPr sz="1200"/>
          </a:pPr>
          <a:endParaRPr lang="en-US"/>
        </a:p>
      </c:txPr>
    </c:legend>
    <c:plotVisOnly val="1"/>
    <c:dispBlanksAs val="gap"/>
    <c:showDLblsOverMax val="0"/>
  </c:chart>
  <c:externalData r:id="rId2">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title>
      <c:tx>
        <c:rich>
          <a:bodyPr/>
          <a:lstStyle/>
          <a:p>
            <a:pPr>
              <a:defRPr sz="1600"/>
            </a:pPr>
            <a:r>
              <a:rPr lang="en-US" sz="1600"/>
              <a:t>Average Conductivity for Long Island Creek</a:t>
            </a:r>
          </a:p>
          <a:p>
            <a:pPr>
              <a:defRPr sz="1600"/>
            </a:pPr>
            <a:r>
              <a:rPr lang="en-US" sz="1600"/>
              <a:t>June</a:t>
            </a:r>
            <a:r>
              <a:rPr lang="en-US" sz="1600" baseline="0"/>
              <a:t> 2011 vs. June 2012</a:t>
            </a:r>
            <a:endParaRPr lang="en-US" sz="1600"/>
          </a:p>
        </c:rich>
      </c:tx>
      <c:layout/>
      <c:overlay val="0"/>
    </c:title>
    <c:autoTitleDeleted val="0"/>
    <c:plotArea>
      <c:layout/>
      <c:barChart>
        <c:barDir val="col"/>
        <c:grouping val="clustered"/>
        <c:varyColors val="0"/>
        <c:ser>
          <c:idx val="0"/>
          <c:order val="0"/>
          <c:tx>
            <c:v>2011</c:v>
          </c:tx>
          <c:invertIfNegative val="0"/>
          <c:cat>
            <c:strRef>
              <c:f>Numbers!$A$60:$A$71</c:f>
              <c:strCache>
                <c:ptCount val="12"/>
                <c:pt idx="0">
                  <c:v>1A</c:v>
                </c:pt>
                <c:pt idx="1">
                  <c:v>1B</c:v>
                </c:pt>
                <c:pt idx="2">
                  <c:v>2A</c:v>
                </c:pt>
                <c:pt idx="3">
                  <c:v>2B</c:v>
                </c:pt>
                <c:pt idx="4">
                  <c:v>3A</c:v>
                </c:pt>
                <c:pt idx="5">
                  <c:v>3B</c:v>
                </c:pt>
                <c:pt idx="6">
                  <c:v>4A</c:v>
                </c:pt>
                <c:pt idx="7">
                  <c:v>4B</c:v>
                </c:pt>
                <c:pt idx="8">
                  <c:v>5A</c:v>
                </c:pt>
                <c:pt idx="9">
                  <c:v>5B</c:v>
                </c:pt>
                <c:pt idx="10">
                  <c:v>6A</c:v>
                </c:pt>
                <c:pt idx="11">
                  <c:v>6B</c:v>
                </c:pt>
              </c:strCache>
            </c:strRef>
          </c:cat>
          <c:val>
            <c:numRef>
              <c:f>Numbers!$B$60:$B$71</c:f>
              <c:numCache>
                <c:formatCode>General</c:formatCode>
                <c:ptCount val="12"/>
                <c:pt idx="0">
                  <c:v>73.3</c:v>
                </c:pt>
                <c:pt idx="1">
                  <c:v>106.7</c:v>
                </c:pt>
                <c:pt idx="2">
                  <c:v>118.3</c:v>
                </c:pt>
                <c:pt idx="3">
                  <c:v>118.3</c:v>
                </c:pt>
                <c:pt idx="4">
                  <c:v>143.30000000000001</c:v>
                </c:pt>
                <c:pt idx="5">
                  <c:v>108.3</c:v>
                </c:pt>
                <c:pt idx="6">
                  <c:v>128.30000000000001</c:v>
                </c:pt>
                <c:pt idx="7">
                  <c:v>130</c:v>
                </c:pt>
                <c:pt idx="8">
                  <c:v>118.3</c:v>
                </c:pt>
                <c:pt idx="9">
                  <c:v>118.3</c:v>
                </c:pt>
                <c:pt idx="10">
                  <c:v>106.7</c:v>
                </c:pt>
                <c:pt idx="11">
                  <c:v>103.3</c:v>
                </c:pt>
              </c:numCache>
            </c:numRef>
          </c:val>
        </c:ser>
        <c:ser>
          <c:idx val="1"/>
          <c:order val="1"/>
          <c:tx>
            <c:v>2012</c:v>
          </c:tx>
          <c:invertIfNegative val="0"/>
          <c:cat>
            <c:strRef>
              <c:f>Numbers!$A$60:$A$71</c:f>
              <c:strCache>
                <c:ptCount val="12"/>
                <c:pt idx="0">
                  <c:v>1A</c:v>
                </c:pt>
                <c:pt idx="1">
                  <c:v>1B</c:v>
                </c:pt>
                <c:pt idx="2">
                  <c:v>2A</c:v>
                </c:pt>
                <c:pt idx="3">
                  <c:v>2B</c:v>
                </c:pt>
                <c:pt idx="4">
                  <c:v>3A</c:v>
                </c:pt>
                <c:pt idx="5">
                  <c:v>3B</c:v>
                </c:pt>
                <c:pt idx="6">
                  <c:v>4A</c:v>
                </c:pt>
                <c:pt idx="7">
                  <c:v>4B</c:v>
                </c:pt>
                <c:pt idx="8">
                  <c:v>5A</c:v>
                </c:pt>
                <c:pt idx="9">
                  <c:v>5B</c:v>
                </c:pt>
                <c:pt idx="10">
                  <c:v>6A</c:v>
                </c:pt>
                <c:pt idx="11">
                  <c:v>6B</c:v>
                </c:pt>
              </c:strCache>
            </c:strRef>
          </c:cat>
          <c:val>
            <c:numRef>
              <c:f>Numbers!$C$60:$C$71</c:f>
              <c:numCache>
                <c:formatCode>General</c:formatCode>
                <c:ptCount val="12"/>
                <c:pt idx="0">
                  <c:v>88</c:v>
                </c:pt>
                <c:pt idx="1">
                  <c:v>85</c:v>
                </c:pt>
                <c:pt idx="2">
                  <c:v>106.75</c:v>
                </c:pt>
                <c:pt idx="3">
                  <c:v>106.85</c:v>
                </c:pt>
                <c:pt idx="4">
                  <c:v>240</c:v>
                </c:pt>
                <c:pt idx="5">
                  <c:v>140</c:v>
                </c:pt>
                <c:pt idx="6">
                  <c:v>140</c:v>
                </c:pt>
                <c:pt idx="7">
                  <c:v>150</c:v>
                </c:pt>
                <c:pt idx="8">
                  <c:v>137.5</c:v>
                </c:pt>
                <c:pt idx="9">
                  <c:v>140</c:v>
                </c:pt>
                <c:pt idx="10">
                  <c:v>130</c:v>
                </c:pt>
                <c:pt idx="11">
                  <c:v>120</c:v>
                </c:pt>
              </c:numCache>
            </c:numRef>
          </c:val>
        </c:ser>
        <c:dLbls>
          <c:showLegendKey val="0"/>
          <c:showVal val="0"/>
          <c:showCatName val="0"/>
          <c:showSerName val="0"/>
          <c:showPercent val="0"/>
          <c:showBubbleSize val="0"/>
        </c:dLbls>
        <c:gapWidth val="150"/>
        <c:axId val="84413824"/>
        <c:axId val="84428288"/>
      </c:barChart>
      <c:catAx>
        <c:axId val="84413824"/>
        <c:scaling>
          <c:orientation val="minMax"/>
        </c:scaling>
        <c:delete val="0"/>
        <c:axPos val="b"/>
        <c:title>
          <c:tx>
            <c:rich>
              <a:bodyPr/>
              <a:lstStyle/>
              <a:p>
                <a:pPr>
                  <a:defRPr sz="1200"/>
                </a:pPr>
                <a:r>
                  <a:rPr lang="en-US" sz="1200"/>
                  <a:t>Sample Sites</a:t>
                </a:r>
              </a:p>
            </c:rich>
          </c:tx>
          <c:layout/>
          <c:overlay val="0"/>
        </c:title>
        <c:majorTickMark val="out"/>
        <c:minorTickMark val="none"/>
        <c:tickLblPos val="nextTo"/>
        <c:txPr>
          <a:bodyPr/>
          <a:lstStyle/>
          <a:p>
            <a:pPr>
              <a:defRPr sz="1200"/>
            </a:pPr>
            <a:endParaRPr lang="en-US"/>
          </a:p>
        </c:txPr>
        <c:crossAx val="84428288"/>
        <c:crosses val="autoZero"/>
        <c:auto val="1"/>
        <c:lblAlgn val="ctr"/>
        <c:lblOffset val="100"/>
        <c:noMultiLvlLbl val="0"/>
      </c:catAx>
      <c:valAx>
        <c:axId val="84428288"/>
        <c:scaling>
          <c:orientation val="minMax"/>
          <c:max val="250"/>
        </c:scaling>
        <c:delete val="0"/>
        <c:axPos val="l"/>
        <c:majorGridlines/>
        <c:title>
          <c:tx>
            <c:rich>
              <a:bodyPr rot="-5400000" vert="horz"/>
              <a:lstStyle/>
              <a:p>
                <a:pPr>
                  <a:defRPr sz="1200"/>
                </a:pPr>
                <a:r>
                  <a:rPr lang="en-US" sz="1200"/>
                  <a:t>Conductivity</a:t>
                </a:r>
                <a:r>
                  <a:rPr lang="en-US" sz="1200" baseline="0"/>
                  <a:t> (</a:t>
                </a:r>
                <a:r>
                  <a:rPr lang="el-GR" sz="1200" b="1" i="0" u="none" strike="noStrike" baseline="0" smtClean="0"/>
                  <a:t>μS/cm</a:t>
                </a:r>
                <a:r>
                  <a:rPr lang="en-US" sz="1200" b="1" i="0" u="none" strike="noStrike" baseline="0" smtClean="0"/>
                  <a:t>)</a:t>
                </a:r>
                <a:endParaRPr lang="en-US" sz="1200"/>
              </a:p>
            </c:rich>
          </c:tx>
          <c:layout/>
          <c:overlay val="0"/>
        </c:title>
        <c:numFmt formatCode="General" sourceLinked="1"/>
        <c:majorTickMark val="out"/>
        <c:minorTickMark val="none"/>
        <c:tickLblPos val="nextTo"/>
        <c:txPr>
          <a:bodyPr/>
          <a:lstStyle/>
          <a:p>
            <a:pPr>
              <a:defRPr sz="1200"/>
            </a:pPr>
            <a:endParaRPr lang="en-US"/>
          </a:p>
        </c:txPr>
        <c:crossAx val="84413824"/>
        <c:crosses val="autoZero"/>
        <c:crossBetween val="between"/>
      </c:valAx>
    </c:plotArea>
    <c:legend>
      <c:legendPos val="r"/>
      <c:layout/>
      <c:overlay val="0"/>
      <c:txPr>
        <a:bodyPr/>
        <a:lstStyle/>
        <a:p>
          <a:pPr>
            <a:defRPr sz="1200"/>
          </a:pPr>
          <a:endParaRPr lang="en-US"/>
        </a:p>
      </c:txPr>
    </c:legend>
    <c:plotVisOnly val="1"/>
    <c:dispBlanksAs val="gap"/>
    <c:showDLblsOverMax val="0"/>
  </c:chart>
  <c:externalData r:id="rId2">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title>
      <c:tx>
        <c:rich>
          <a:bodyPr/>
          <a:lstStyle/>
          <a:p>
            <a:pPr>
              <a:defRPr sz="1600"/>
            </a:pPr>
            <a:r>
              <a:rPr lang="en-US" sz="1600" dirty="0"/>
              <a:t>Average Water Temperature of</a:t>
            </a:r>
            <a:r>
              <a:rPr lang="en-US" sz="1600" baseline="0" dirty="0"/>
              <a:t> Long Island Creek</a:t>
            </a:r>
            <a:br>
              <a:rPr lang="en-US" sz="1600" baseline="0" dirty="0"/>
            </a:br>
            <a:r>
              <a:rPr lang="en-US" sz="1600" baseline="0" dirty="0"/>
              <a:t>June 2011 </a:t>
            </a:r>
            <a:r>
              <a:rPr lang="en-US" sz="1600" baseline="0" dirty="0" smtClean="0"/>
              <a:t>vs. </a:t>
            </a:r>
            <a:r>
              <a:rPr lang="en-US" sz="1600" baseline="0" dirty="0"/>
              <a:t>June 2012</a:t>
            </a:r>
            <a:endParaRPr lang="en-US" sz="1600" dirty="0"/>
          </a:p>
        </c:rich>
      </c:tx>
      <c:layout/>
      <c:overlay val="0"/>
    </c:title>
    <c:autoTitleDeleted val="0"/>
    <c:plotArea>
      <c:layout/>
      <c:barChart>
        <c:barDir val="col"/>
        <c:grouping val="clustered"/>
        <c:varyColors val="0"/>
        <c:ser>
          <c:idx val="0"/>
          <c:order val="0"/>
          <c:tx>
            <c:v>2011</c:v>
          </c:tx>
          <c:invertIfNegative val="0"/>
          <c:cat>
            <c:strRef>
              <c:f>Numbers!$E$45:$E$56</c:f>
              <c:strCache>
                <c:ptCount val="12"/>
                <c:pt idx="0">
                  <c:v>1A</c:v>
                </c:pt>
                <c:pt idx="1">
                  <c:v>1B</c:v>
                </c:pt>
                <c:pt idx="2">
                  <c:v>2A</c:v>
                </c:pt>
                <c:pt idx="3">
                  <c:v>2B</c:v>
                </c:pt>
                <c:pt idx="4">
                  <c:v>3A</c:v>
                </c:pt>
                <c:pt idx="5">
                  <c:v>3B</c:v>
                </c:pt>
                <c:pt idx="6">
                  <c:v>4A</c:v>
                </c:pt>
                <c:pt idx="7">
                  <c:v>4B</c:v>
                </c:pt>
                <c:pt idx="8">
                  <c:v>5A</c:v>
                </c:pt>
                <c:pt idx="9">
                  <c:v>5B</c:v>
                </c:pt>
                <c:pt idx="10">
                  <c:v>6A</c:v>
                </c:pt>
                <c:pt idx="11">
                  <c:v>6B</c:v>
                </c:pt>
              </c:strCache>
            </c:strRef>
          </c:cat>
          <c:val>
            <c:numRef>
              <c:f>Numbers!$F$45:$F$56</c:f>
              <c:numCache>
                <c:formatCode>General</c:formatCode>
                <c:ptCount val="12"/>
                <c:pt idx="0">
                  <c:v>23.7</c:v>
                </c:pt>
                <c:pt idx="1">
                  <c:v>17.8</c:v>
                </c:pt>
                <c:pt idx="2">
                  <c:v>21.1</c:v>
                </c:pt>
                <c:pt idx="3">
                  <c:v>21.3</c:v>
                </c:pt>
                <c:pt idx="4">
                  <c:v>22.7</c:v>
                </c:pt>
                <c:pt idx="5">
                  <c:v>20.7</c:v>
                </c:pt>
                <c:pt idx="6">
                  <c:v>23.3</c:v>
                </c:pt>
                <c:pt idx="7">
                  <c:v>22.9</c:v>
                </c:pt>
                <c:pt idx="8">
                  <c:v>22.7</c:v>
                </c:pt>
                <c:pt idx="9">
                  <c:v>22.7</c:v>
                </c:pt>
                <c:pt idx="10">
                  <c:v>23.2</c:v>
                </c:pt>
                <c:pt idx="11">
                  <c:v>22.3</c:v>
                </c:pt>
              </c:numCache>
            </c:numRef>
          </c:val>
        </c:ser>
        <c:ser>
          <c:idx val="1"/>
          <c:order val="1"/>
          <c:tx>
            <c:v>2012</c:v>
          </c:tx>
          <c:invertIfNegative val="0"/>
          <c:cat>
            <c:strRef>
              <c:f>Numbers!$E$45:$E$56</c:f>
              <c:strCache>
                <c:ptCount val="12"/>
                <c:pt idx="0">
                  <c:v>1A</c:v>
                </c:pt>
                <c:pt idx="1">
                  <c:v>1B</c:v>
                </c:pt>
                <c:pt idx="2">
                  <c:v>2A</c:v>
                </c:pt>
                <c:pt idx="3">
                  <c:v>2B</c:v>
                </c:pt>
                <c:pt idx="4">
                  <c:v>3A</c:v>
                </c:pt>
                <c:pt idx="5">
                  <c:v>3B</c:v>
                </c:pt>
                <c:pt idx="6">
                  <c:v>4A</c:v>
                </c:pt>
                <c:pt idx="7">
                  <c:v>4B</c:v>
                </c:pt>
                <c:pt idx="8">
                  <c:v>5A</c:v>
                </c:pt>
                <c:pt idx="9">
                  <c:v>5B</c:v>
                </c:pt>
                <c:pt idx="10">
                  <c:v>6A</c:v>
                </c:pt>
                <c:pt idx="11">
                  <c:v>6B</c:v>
                </c:pt>
              </c:strCache>
            </c:strRef>
          </c:cat>
          <c:val>
            <c:numRef>
              <c:f>Numbers!$G$45:$G$56</c:f>
              <c:numCache>
                <c:formatCode>General</c:formatCode>
                <c:ptCount val="12"/>
                <c:pt idx="0">
                  <c:v>20.5</c:v>
                </c:pt>
                <c:pt idx="1">
                  <c:v>18.75</c:v>
                </c:pt>
                <c:pt idx="2">
                  <c:v>22.4</c:v>
                </c:pt>
                <c:pt idx="3">
                  <c:v>22.03</c:v>
                </c:pt>
                <c:pt idx="4">
                  <c:v>22.8</c:v>
                </c:pt>
                <c:pt idx="5">
                  <c:v>21.83</c:v>
                </c:pt>
                <c:pt idx="6">
                  <c:v>23</c:v>
                </c:pt>
                <c:pt idx="7">
                  <c:v>22.6</c:v>
                </c:pt>
                <c:pt idx="8">
                  <c:v>23.08</c:v>
                </c:pt>
                <c:pt idx="9">
                  <c:v>23.3</c:v>
                </c:pt>
                <c:pt idx="10">
                  <c:v>23.3</c:v>
                </c:pt>
                <c:pt idx="11">
                  <c:v>23.6</c:v>
                </c:pt>
              </c:numCache>
            </c:numRef>
          </c:val>
        </c:ser>
        <c:dLbls>
          <c:showLegendKey val="0"/>
          <c:showVal val="0"/>
          <c:showCatName val="0"/>
          <c:showSerName val="0"/>
          <c:showPercent val="0"/>
          <c:showBubbleSize val="0"/>
        </c:dLbls>
        <c:gapWidth val="150"/>
        <c:axId val="84454016"/>
        <c:axId val="84456192"/>
      </c:barChart>
      <c:catAx>
        <c:axId val="84454016"/>
        <c:scaling>
          <c:orientation val="minMax"/>
        </c:scaling>
        <c:delete val="0"/>
        <c:axPos val="b"/>
        <c:title>
          <c:tx>
            <c:rich>
              <a:bodyPr/>
              <a:lstStyle/>
              <a:p>
                <a:pPr>
                  <a:defRPr sz="1200"/>
                </a:pPr>
                <a:r>
                  <a:rPr lang="en-US" sz="1200"/>
                  <a:t>Sample Sites</a:t>
                </a:r>
              </a:p>
            </c:rich>
          </c:tx>
          <c:layout/>
          <c:overlay val="0"/>
        </c:title>
        <c:majorTickMark val="out"/>
        <c:minorTickMark val="none"/>
        <c:tickLblPos val="nextTo"/>
        <c:txPr>
          <a:bodyPr/>
          <a:lstStyle/>
          <a:p>
            <a:pPr>
              <a:defRPr sz="1200"/>
            </a:pPr>
            <a:endParaRPr lang="en-US"/>
          </a:p>
        </c:txPr>
        <c:crossAx val="84456192"/>
        <c:crosses val="autoZero"/>
        <c:auto val="1"/>
        <c:lblAlgn val="ctr"/>
        <c:lblOffset val="100"/>
        <c:noMultiLvlLbl val="0"/>
      </c:catAx>
      <c:valAx>
        <c:axId val="84456192"/>
        <c:scaling>
          <c:orientation val="minMax"/>
        </c:scaling>
        <c:delete val="0"/>
        <c:axPos val="l"/>
        <c:majorGridlines/>
        <c:title>
          <c:tx>
            <c:rich>
              <a:bodyPr rot="-5400000" vert="horz"/>
              <a:lstStyle/>
              <a:p>
                <a:pPr>
                  <a:defRPr sz="1200"/>
                </a:pPr>
                <a:r>
                  <a:rPr lang="en-US" sz="1200" dirty="0" smtClean="0"/>
                  <a:t>Temperature (C)</a:t>
                </a:r>
                <a:endParaRPr lang="en-US" sz="1200" dirty="0"/>
              </a:p>
            </c:rich>
          </c:tx>
          <c:layout/>
          <c:overlay val="0"/>
        </c:title>
        <c:numFmt formatCode="General" sourceLinked="1"/>
        <c:majorTickMark val="out"/>
        <c:minorTickMark val="none"/>
        <c:tickLblPos val="nextTo"/>
        <c:txPr>
          <a:bodyPr/>
          <a:lstStyle/>
          <a:p>
            <a:pPr>
              <a:defRPr sz="1400"/>
            </a:pPr>
            <a:endParaRPr lang="en-US"/>
          </a:p>
        </c:txPr>
        <c:crossAx val="84454016"/>
        <c:crosses val="autoZero"/>
        <c:crossBetween val="between"/>
      </c:valAx>
    </c:plotArea>
    <c:legend>
      <c:legendPos val="r"/>
      <c:layout/>
      <c:overlay val="0"/>
      <c:txPr>
        <a:bodyPr/>
        <a:lstStyle/>
        <a:p>
          <a:pPr>
            <a:defRPr sz="1200"/>
          </a:pPr>
          <a:endParaRPr lang="en-US"/>
        </a:p>
      </c:txPr>
    </c:legend>
    <c:plotVisOnly val="1"/>
    <c:dispBlanksAs val="gap"/>
    <c:showDLblsOverMax val="0"/>
  </c:chart>
  <c:externalData r:id="rId2">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title>
      <c:tx>
        <c:rich>
          <a:bodyPr/>
          <a:lstStyle/>
          <a:p>
            <a:pPr>
              <a:defRPr/>
            </a:pPr>
            <a:r>
              <a:rPr lang="en-US"/>
              <a:t>Average Dissolved Oxygen of Long Island Creek</a:t>
            </a:r>
            <a:r>
              <a:rPr lang="en-US" baseline="0"/>
              <a:t> June 2011 vs. June 2012</a:t>
            </a:r>
            <a:endParaRPr lang="en-US"/>
          </a:p>
        </c:rich>
      </c:tx>
      <c:layout/>
      <c:overlay val="0"/>
    </c:title>
    <c:autoTitleDeleted val="0"/>
    <c:plotArea>
      <c:layout>
        <c:manualLayout>
          <c:layoutTarget val="inner"/>
          <c:xMode val="edge"/>
          <c:yMode val="edge"/>
          <c:x val="0.14845381704859645"/>
          <c:y val="0.25299965277803266"/>
          <c:w val="0.68347666590624101"/>
          <c:h val="0.45138708936230815"/>
        </c:manualLayout>
      </c:layout>
      <c:barChart>
        <c:barDir val="col"/>
        <c:grouping val="clustered"/>
        <c:varyColors val="0"/>
        <c:ser>
          <c:idx val="0"/>
          <c:order val="0"/>
          <c:tx>
            <c:v>2011</c:v>
          </c:tx>
          <c:invertIfNegative val="0"/>
          <c:cat>
            <c:strRef>
              <c:f>Numbers!$A$46:$A$57</c:f>
              <c:strCache>
                <c:ptCount val="12"/>
                <c:pt idx="0">
                  <c:v>1A</c:v>
                </c:pt>
                <c:pt idx="1">
                  <c:v>1B</c:v>
                </c:pt>
                <c:pt idx="2">
                  <c:v>2A</c:v>
                </c:pt>
                <c:pt idx="3">
                  <c:v>2B</c:v>
                </c:pt>
                <c:pt idx="4">
                  <c:v>3A</c:v>
                </c:pt>
                <c:pt idx="5">
                  <c:v>3B</c:v>
                </c:pt>
                <c:pt idx="6">
                  <c:v>4A</c:v>
                </c:pt>
                <c:pt idx="7">
                  <c:v>4B</c:v>
                </c:pt>
                <c:pt idx="8">
                  <c:v>5A</c:v>
                </c:pt>
                <c:pt idx="9">
                  <c:v>5B</c:v>
                </c:pt>
                <c:pt idx="10">
                  <c:v>6A</c:v>
                </c:pt>
                <c:pt idx="11">
                  <c:v>6B</c:v>
                </c:pt>
              </c:strCache>
            </c:strRef>
          </c:cat>
          <c:val>
            <c:numRef>
              <c:f>Numbers!$B$46:$B$57</c:f>
              <c:numCache>
                <c:formatCode>General</c:formatCode>
                <c:ptCount val="12"/>
                <c:pt idx="0">
                  <c:v>5.6</c:v>
                </c:pt>
                <c:pt idx="1">
                  <c:v>4.9000000000000004</c:v>
                </c:pt>
                <c:pt idx="2">
                  <c:v>5.8</c:v>
                </c:pt>
                <c:pt idx="3">
                  <c:v>7.6</c:v>
                </c:pt>
                <c:pt idx="4">
                  <c:v>7.5</c:v>
                </c:pt>
                <c:pt idx="5">
                  <c:v>7.8</c:v>
                </c:pt>
                <c:pt idx="6">
                  <c:v>7</c:v>
                </c:pt>
                <c:pt idx="7">
                  <c:v>7.2</c:v>
                </c:pt>
                <c:pt idx="8">
                  <c:v>6.3</c:v>
                </c:pt>
                <c:pt idx="9">
                  <c:v>6.3</c:v>
                </c:pt>
                <c:pt idx="10">
                  <c:v>5.6</c:v>
                </c:pt>
                <c:pt idx="11">
                  <c:v>5.4</c:v>
                </c:pt>
              </c:numCache>
            </c:numRef>
          </c:val>
        </c:ser>
        <c:ser>
          <c:idx val="1"/>
          <c:order val="1"/>
          <c:tx>
            <c:v>2012</c:v>
          </c:tx>
          <c:invertIfNegative val="0"/>
          <c:cat>
            <c:strRef>
              <c:f>Numbers!$A$46:$A$57</c:f>
              <c:strCache>
                <c:ptCount val="12"/>
                <c:pt idx="0">
                  <c:v>1A</c:v>
                </c:pt>
                <c:pt idx="1">
                  <c:v>1B</c:v>
                </c:pt>
                <c:pt idx="2">
                  <c:v>2A</c:v>
                </c:pt>
                <c:pt idx="3">
                  <c:v>2B</c:v>
                </c:pt>
                <c:pt idx="4">
                  <c:v>3A</c:v>
                </c:pt>
                <c:pt idx="5">
                  <c:v>3B</c:v>
                </c:pt>
                <c:pt idx="6">
                  <c:v>4A</c:v>
                </c:pt>
                <c:pt idx="7">
                  <c:v>4B</c:v>
                </c:pt>
                <c:pt idx="8">
                  <c:v>5A</c:v>
                </c:pt>
                <c:pt idx="9">
                  <c:v>5B</c:v>
                </c:pt>
                <c:pt idx="10">
                  <c:v>6A</c:v>
                </c:pt>
                <c:pt idx="11">
                  <c:v>6B</c:v>
                </c:pt>
              </c:strCache>
            </c:strRef>
          </c:cat>
          <c:val>
            <c:numRef>
              <c:f>Numbers!$C$46:$C$57</c:f>
              <c:numCache>
                <c:formatCode>General</c:formatCode>
                <c:ptCount val="12"/>
                <c:pt idx="0">
                  <c:v>2.7</c:v>
                </c:pt>
                <c:pt idx="1">
                  <c:v>2.2000000000000002</c:v>
                </c:pt>
                <c:pt idx="2">
                  <c:v>5.9</c:v>
                </c:pt>
                <c:pt idx="3">
                  <c:v>5.6</c:v>
                </c:pt>
                <c:pt idx="4">
                  <c:v>5.0999999999999996</c:v>
                </c:pt>
                <c:pt idx="5">
                  <c:v>5.3</c:v>
                </c:pt>
                <c:pt idx="6">
                  <c:v>7.8</c:v>
                </c:pt>
                <c:pt idx="7">
                  <c:v>7.6</c:v>
                </c:pt>
                <c:pt idx="8">
                  <c:v>6.3</c:v>
                </c:pt>
                <c:pt idx="9">
                  <c:v>6.5</c:v>
                </c:pt>
                <c:pt idx="10">
                  <c:v>5.4</c:v>
                </c:pt>
                <c:pt idx="11">
                  <c:v>6.1</c:v>
                </c:pt>
              </c:numCache>
            </c:numRef>
          </c:val>
        </c:ser>
        <c:dLbls>
          <c:showLegendKey val="0"/>
          <c:showVal val="0"/>
          <c:showCatName val="0"/>
          <c:showSerName val="0"/>
          <c:showPercent val="0"/>
          <c:showBubbleSize val="0"/>
        </c:dLbls>
        <c:gapWidth val="150"/>
        <c:axId val="84524032"/>
        <c:axId val="84530304"/>
      </c:barChart>
      <c:catAx>
        <c:axId val="84524032"/>
        <c:scaling>
          <c:orientation val="minMax"/>
        </c:scaling>
        <c:delete val="0"/>
        <c:axPos val="b"/>
        <c:title>
          <c:tx>
            <c:rich>
              <a:bodyPr/>
              <a:lstStyle/>
              <a:p>
                <a:pPr>
                  <a:defRPr/>
                </a:pPr>
                <a:r>
                  <a:rPr lang="en-US" sz="1200"/>
                  <a:t>Sample Sites</a:t>
                </a:r>
              </a:p>
            </c:rich>
          </c:tx>
          <c:layout/>
          <c:overlay val="0"/>
        </c:title>
        <c:majorTickMark val="none"/>
        <c:minorTickMark val="none"/>
        <c:tickLblPos val="nextTo"/>
        <c:txPr>
          <a:bodyPr/>
          <a:lstStyle/>
          <a:p>
            <a:pPr>
              <a:defRPr sz="1200"/>
            </a:pPr>
            <a:endParaRPr lang="en-US"/>
          </a:p>
        </c:txPr>
        <c:crossAx val="84530304"/>
        <c:crosses val="autoZero"/>
        <c:auto val="1"/>
        <c:lblAlgn val="ctr"/>
        <c:lblOffset val="100"/>
        <c:noMultiLvlLbl val="0"/>
      </c:catAx>
      <c:valAx>
        <c:axId val="84530304"/>
        <c:scaling>
          <c:orientation val="minMax"/>
        </c:scaling>
        <c:delete val="0"/>
        <c:axPos val="l"/>
        <c:majorGridlines/>
        <c:title>
          <c:tx>
            <c:rich>
              <a:bodyPr rot="-5400000" vert="horz"/>
              <a:lstStyle/>
              <a:p>
                <a:pPr>
                  <a:defRPr/>
                </a:pPr>
                <a:r>
                  <a:rPr lang="en-US" sz="1200"/>
                  <a:t>Dissolved Oxygen (mg/L)</a:t>
                </a:r>
              </a:p>
            </c:rich>
          </c:tx>
          <c:layout/>
          <c:overlay val="0"/>
        </c:title>
        <c:numFmt formatCode="General" sourceLinked="1"/>
        <c:majorTickMark val="none"/>
        <c:minorTickMark val="none"/>
        <c:tickLblPos val="nextTo"/>
        <c:txPr>
          <a:bodyPr/>
          <a:lstStyle/>
          <a:p>
            <a:pPr>
              <a:defRPr sz="1200"/>
            </a:pPr>
            <a:endParaRPr lang="en-US"/>
          </a:p>
        </c:txPr>
        <c:crossAx val="84524032"/>
        <c:crosses val="autoZero"/>
        <c:crossBetween val="between"/>
      </c:valAx>
    </c:plotArea>
    <c:legend>
      <c:legendPos val="r"/>
      <c:layout/>
      <c:overlay val="0"/>
      <c:txPr>
        <a:bodyPr/>
        <a:lstStyle/>
        <a:p>
          <a:pPr>
            <a:defRPr sz="1200"/>
          </a:pPr>
          <a:endParaRPr lang="en-US"/>
        </a:p>
      </c:txPr>
    </c:legend>
    <c:plotVisOnly val="1"/>
    <c:dispBlanksAs val="gap"/>
    <c:showDLblsOverMax val="0"/>
  </c:chart>
  <c:externalData r:id="rId2">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title>
      <c:tx>
        <c:rich>
          <a:bodyPr/>
          <a:lstStyle/>
          <a:p>
            <a:pPr>
              <a:defRPr/>
            </a:pPr>
            <a:r>
              <a:rPr lang="en-US"/>
              <a:t>Average pH of Long Island Creek</a:t>
            </a:r>
          </a:p>
          <a:p>
            <a:pPr>
              <a:defRPr/>
            </a:pPr>
            <a:r>
              <a:rPr lang="en-US"/>
              <a:t>June 2011</a:t>
            </a:r>
            <a:r>
              <a:rPr lang="en-US" baseline="0"/>
              <a:t> vs. June 12</a:t>
            </a:r>
            <a:endParaRPr lang="en-US"/>
          </a:p>
        </c:rich>
      </c:tx>
      <c:layout/>
      <c:overlay val="0"/>
    </c:title>
    <c:autoTitleDeleted val="0"/>
    <c:plotArea>
      <c:layout>
        <c:manualLayout>
          <c:layoutTarget val="inner"/>
          <c:xMode val="edge"/>
          <c:yMode val="edge"/>
          <c:x val="0.16520363079615047"/>
          <c:y val="0.21173262881613483"/>
          <c:w val="0.67506014873140863"/>
          <c:h val="0.48380784638762259"/>
        </c:manualLayout>
      </c:layout>
      <c:barChart>
        <c:barDir val="col"/>
        <c:grouping val="clustered"/>
        <c:varyColors val="0"/>
        <c:ser>
          <c:idx val="0"/>
          <c:order val="0"/>
          <c:tx>
            <c:v>2011</c:v>
          </c:tx>
          <c:invertIfNegative val="0"/>
          <c:cat>
            <c:strRef>
              <c:f>Numbers!$A$29:$A$40</c:f>
              <c:strCache>
                <c:ptCount val="12"/>
                <c:pt idx="0">
                  <c:v>1A</c:v>
                </c:pt>
                <c:pt idx="1">
                  <c:v>1B</c:v>
                </c:pt>
                <c:pt idx="2">
                  <c:v>2A</c:v>
                </c:pt>
                <c:pt idx="3">
                  <c:v>2B</c:v>
                </c:pt>
                <c:pt idx="4">
                  <c:v>3A</c:v>
                </c:pt>
                <c:pt idx="5">
                  <c:v>3B</c:v>
                </c:pt>
                <c:pt idx="6">
                  <c:v>4A</c:v>
                </c:pt>
                <c:pt idx="7">
                  <c:v>4B</c:v>
                </c:pt>
                <c:pt idx="8">
                  <c:v>5A</c:v>
                </c:pt>
                <c:pt idx="9">
                  <c:v>5B</c:v>
                </c:pt>
                <c:pt idx="10">
                  <c:v>6A</c:v>
                </c:pt>
                <c:pt idx="11">
                  <c:v>6B</c:v>
                </c:pt>
              </c:strCache>
            </c:strRef>
          </c:cat>
          <c:val>
            <c:numRef>
              <c:f>Numbers!$B$29:$B$40</c:f>
              <c:numCache>
                <c:formatCode>General</c:formatCode>
                <c:ptCount val="12"/>
                <c:pt idx="0">
                  <c:v>6.2</c:v>
                </c:pt>
                <c:pt idx="1">
                  <c:v>6.2</c:v>
                </c:pt>
                <c:pt idx="2">
                  <c:v>6.3</c:v>
                </c:pt>
                <c:pt idx="3">
                  <c:v>6.7</c:v>
                </c:pt>
                <c:pt idx="4">
                  <c:v>7</c:v>
                </c:pt>
                <c:pt idx="5">
                  <c:v>7</c:v>
                </c:pt>
                <c:pt idx="6">
                  <c:v>7</c:v>
                </c:pt>
                <c:pt idx="7">
                  <c:v>7</c:v>
                </c:pt>
                <c:pt idx="8">
                  <c:v>6.8</c:v>
                </c:pt>
                <c:pt idx="9">
                  <c:v>6.8</c:v>
                </c:pt>
                <c:pt idx="10">
                  <c:v>6.5</c:v>
                </c:pt>
                <c:pt idx="11">
                  <c:v>6.5</c:v>
                </c:pt>
              </c:numCache>
            </c:numRef>
          </c:val>
        </c:ser>
        <c:ser>
          <c:idx val="1"/>
          <c:order val="1"/>
          <c:tx>
            <c:v>2012</c:v>
          </c:tx>
          <c:invertIfNegative val="0"/>
          <c:cat>
            <c:strRef>
              <c:f>Numbers!$A$29:$A$40</c:f>
              <c:strCache>
                <c:ptCount val="12"/>
                <c:pt idx="0">
                  <c:v>1A</c:v>
                </c:pt>
                <c:pt idx="1">
                  <c:v>1B</c:v>
                </c:pt>
                <c:pt idx="2">
                  <c:v>2A</c:v>
                </c:pt>
                <c:pt idx="3">
                  <c:v>2B</c:v>
                </c:pt>
                <c:pt idx="4">
                  <c:v>3A</c:v>
                </c:pt>
                <c:pt idx="5">
                  <c:v>3B</c:v>
                </c:pt>
                <c:pt idx="6">
                  <c:v>4A</c:v>
                </c:pt>
                <c:pt idx="7">
                  <c:v>4B</c:v>
                </c:pt>
                <c:pt idx="8">
                  <c:v>5A</c:v>
                </c:pt>
                <c:pt idx="9">
                  <c:v>5B</c:v>
                </c:pt>
                <c:pt idx="10">
                  <c:v>6A</c:v>
                </c:pt>
                <c:pt idx="11">
                  <c:v>6B</c:v>
                </c:pt>
              </c:strCache>
            </c:strRef>
          </c:cat>
          <c:val>
            <c:numRef>
              <c:f>Numbers!$C$29:$C$40</c:f>
              <c:numCache>
                <c:formatCode>General</c:formatCode>
                <c:ptCount val="12"/>
                <c:pt idx="0">
                  <c:v>6.17</c:v>
                </c:pt>
                <c:pt idx="1">
                  <c:v>6</c:v>
                </c:pt>
                <c:pt idx="2">
                  <c:v>7.5</c:v>
                </c:pt>
                <c:pt idx="3">
                  <c:v>7.5</c:v>
                </c:pt>
                <c:pt idx="4">
                  <c:v>6.42</c:v>
                </c:pt>
                <c:pt idx="5">
                  <c:v>6.58</c:v>
                </c:pt>
                <c:pt idx="6">
                  <c:v>7.06</c:v>
                </c:pt>
                <c:pt idx="7">
                  <c:v>6.88</c:v>
                </c:pt>
                <c:pt idx="8">
                  <c:v>7</c:v>
                </c:pt>
                <c:pt idx="9">
                  <c:v>6.83</c:v>
                </c:pt>
                <c:pt idx="10">
                  <c:v>6.5</c:v>
                </c:pt>
                <c:pt idx="11">
                  <c:v>6.52</c:v>
                </c:pt>
              </c:numCache>
            </c:numRef>
          </c:val>
        </c:ser>
        <c:dLbls>
          <c:showLegendKey val="0"/>
          <c:showVal val="0"/>
          <c:showCatName val="0"/>
          <c:showSerName val="0"/>
          <c:showPercent val="0"/>
          <c:showBubbleSize val="0"/>
        </c:dLbls>
        <c:gapWidth val="150"/>
        <c:axId val="87013632"/>
        <c:axId val="87015808"/>
      </c:barChart>
      <c:catAx>
        <c:axId val="87013632"/>
        <c:scaling>
          <c:orientation val="minMax"/>
        </c:scaling>
        <c:delete val="0"/>
        <c:axPos val="b"/>
        <c:title>
          <c:tx>
            <c:rich>
              <a:bodyPr/>
              <a:lstStyle/>
              <a:p>
                <a:pPr>
                  <a:defRPr sz="1200"/>
                </a:pPr>
                <a:r>
                  <a:rPr lang="en-US" sz="1200"/>
                  <a:t>Sample Sites</a:t>
                </a:r>
              </a:p>
            </c:rich>
          </c:tx>
          <c:layout/>
          <c:overlay val="0"/>
        </c:title>
        <c:majorTickMark val="out"/>
        <c:minorTickMark val="none"/>
        <c:tickLblPos val="nextTo"/>
        <c:txPr>
          <a:bodyPr/>
          <a:lstStyle/>
          <a:p>
            <a:pPr>
              <a:defRPr sz="1200"/>
            </a:pPr>
            <a:endParaRPr lang="en-US"/>
          </a:p>
        </c:txPr>
        <c:crossAx val="87015808"/>
        <c:crosses val="autoZero"/>
        <c:auto val="1"/>
        <c:lblAlgn val="ctr"/>
        <c:lblOffset val="100"/>
        <c:noMultiLvlLbl val="0"/>
      </c:catAx>
      <c:valAx>
        <c:axId val="87015808"/>
        <c:scaling>
          <c:orientation val="minMax"/>
          <c:min val="5.6"/>
        </c:scaling>
        <c:delete val="0"/>
        <c:axPos val="l"/>
        <c:majorGridlines/>
        <c:title>
          <c:tx>
            <c:rich>
              <a:bodyPr rot="-5400000" vert="horz"/>
              <a:lstStyle/>
              <a:p>
                <a:pPr>
                  <a:defRPr sz="1200"/>
                </a:pPr>
                <a:r>
                  <a:rPr lang="en-US" sz="1200"/>
                  <a:t>pH</a:t>
                </a:r>
              </a:p>
            </c:rich>
          </c:tx>
          <c:layout/>
          <c:overlay val="0"/>
        </c:title>
        <c:numFmt formatCode="General" sourceLinked="1"/>
        <c:majorTickMark val="out"/>
        <c:minorTickMark val="none"/>
        <c:tickLblPos val="nextTo"/>
        <c:txPr>
          <a:bodyPr/>
          <a:lstStyle/>
          <a:p>
            <a:pPr>
              <a:defRPr sz="1200"/>
            </a:pPr>
            <a:endParaRPr lang="en-US"/>
          </a:p>
        </c:txPr>
        <c:crossAx val="87013632"/>
        <c:crosses val="autoZero"/>
        <c:crossBetween val="between"/>
      </c:valAx>
    </c:plotArea>
    <c:legend>
      <c:legendPos val="r"/>
      <c:layout/>
      <c:overlay val="0"/>
      <c:txPr>
        <a:bodyPr/>
        <a:lstStyle/>
        <a:p>
          <a:pPr>
            <a:defRPr sz="1200"/>
          </a:pPr>
          <a:endParaRPr lang="en-US"/>
        </a:p>
      </c:txPr>
    </c:legend>
    <c:plotVisOnly val="1"/>
    <c:dispBlanksAs val="gap"/>
    <c:showDLblsOverMax val="0"/>
  </c:chart>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a:pPr>
            <a:r>
              <a:rPr lang="en-US" dirty="0"/>
              <a:t>Marsh Creek:</a:t>
            </a:r>
            <a:r>
              <a:rPr lang="en-US" baseline="0" dirty="0"/>
              <a:t> pH</a:t>
            </a:r>
            <a:endParaRPr lang="en-US" dirty="0"/>
          </a:p>
        </c:rich>
      </c:tx>
      <c:layout>
        <c:manualLayout>
          <c:xMode val="edge"/>
          <c:yMode val="edge"/>
          <c:x val="0.38612929962701997"/>
          <c:y val="1.38888438929016E-2"/>
        </c:manualLayout>
      </c:layout>
      <c:overlay val="0"/>
    </c:title>
    <c:autoTitleDeleted val="0"/>
    <c:plotArea>
      <c:layout/>
      <c:barChart>
        <c:barDir val="col"/>
        <c:grouping val="clustered"/>
        <c:varyColors val="0"/>
        <c:ser>
          <c:idx val="1"/>
          <c:order val="0"/>
          <c:tx>
            <c:strRef>
              <c:f>'Marsh Creeek'!$B$1</c:f>
              <c:strCache>
                <c:ptCount val="1"/>
                <c:pt idx="0">
                  <c:v>Average pH</c:v>
                </c:pt>
              </c:strCache>
            </c:strRef>
          </c:tx>
          <c:spPr>
            <a:solidFill>
              <a:schemeClr val="accent1"/>
            </a:solidFill>
          </c:spPr>
          <c:invertIfNegative val="0"/>
          <c:val>
            <c:numRef>
              <c:f>'Marsh Creeek'!$B$2:$B$7</c:f>
              <c:numCache>
                <c:formatCode>General</c:formatCode>
                <c:ptCount val="6"/>
                <c:pt idx="0">
                  <c:v>6</c:v>
                </c:pt>
                <c:pt idx="1">
                  <c:v>7.5</c:v>
                </c:pt>
                <c:pt idx="2">
                  <c:v>6.25</c:v>
                </c:pt>
                <c:pt idx="3">
                  <c:v>6.5</c:v>
                </c:pt>
                <c:pt idx="4">
                  <c:v>6.83</c:v>
                </c:pt>
                <c:pt idx="5">
                  <c:v>6.33</c:v>
                </c:pt>
              </c:numCache>
            </c:numRef>
          </c:val>
        </c:ser>
        <c:dLbls>
          <c:showLegendKey val="0"/>
          <c:showVal val="0"/>
          <c:showCatName val="0"/>
          <c:showSerName val="0"/>
          <c:showPercent val="0"/>
          <c:showBubbleSize val="0"/>
        </c:dLbls>
        <c:gapWidth val="150"/>
        <c:axId val="72708096"/>
        <c:axId val="72710016"/>
      </c:barChart>
      <c:catAx>
        <c:axId val="72708096"/>
        <c:scaling>
          <c:orientation val="minMax"/>
        </c:scaling>
        <c:delete val="0"/>
        <c:axPos val="b"/>
        <c:title>
          <c:tx>
            <c:rich>
              <a:bodyPr/>
              <a:lstStyle/>
              <a:p>
                <a:pPr>
                  <a:defRPr/>
                </a:pPr>
                <a:r>
                  <a:rPr lang="en-US"/>
                  <a:t>Sample Sites</a:t>
                </a:r>
              </a:p>
            </c:rich>
          </c:tx>
          <c:layout/>
          <c:overlay val="0"/>
        </c:title>
        <c:majorTickMark val="none"/>
        <c:minorTickMark val="none"/>
        <c:tickLblPos val="nextTo"/>
        <c:crossAx val="72710016"/>
        <c:crosses val="autoZero"/>
        <c:auto val="1"/>
        <c:lblAlgn val="ctr"/>
        <c:lblOffset val="100"/>
        <c:noMultiLvlLbl val="0"/>
      </c:catAx>
      <c:valAx>
        <c:axId val="72710016"/>
        <c:scaling>
          <c:orientation val="minMax"/>
          <c:max val="7.8"/>
          <c:min val="5.6"/>
        </c:scaling>
        <c:delete val="0"/>
        <c:axPos val="l"/>
        <c:majorGridlines/>
        <c:title>
          <c:tx>
            <c:rich>
              <a:bodyPr rot="-5400000" vert="horz"/>
              <a:lstStyle/>
              <a:p>
                <a:pPr>
                  <a:defRPr/>
                </a:pPr>
                <a:r>
                  <a:rPr lang="en-US"/>
                  <a:t>Ph</a:t>
                </a:r>
              </a:p>
            </c:rich>
          </c:tx>
          <c:layout/>
          <c:overlay val="0"/>
        </c:title>
        <c:numFmt formatCode="General" sourceLinked="1"/>
        <c:majorTickMark val="none"/>
        <c:minorTickMark val="none"/>
        <c:tickLblPos val="nextTo"/>
        <c:crossAx val="72708096"/>
        <c:crosses val="autoZero"/>
        <c:crossBetween val="between"/>
        <c:majorUnit val="0.2"/>
      </c:valAx>
    </c:plotArea>
    <c:legend>
      <c:legendPos val="r"/>
      <c:layout>
        <c:manualLayout>
          <c:xMode val="edge"/>
          <c:yMode val="edge"/>
          <c:x val="0.377889545056868"/>
          <c:y val="0.11317621755613901"/>
          <c:w val="0.17766601049868799"/>
          <c:h val="8.3717191601049901E-2"/>
        </c:manualLayout>
      </c:layout>
      <c:overlay val="0"/>
    </c:legend>
    <c:plotVisOnly val="1"/>
    <c:dispBlanksAs val="gap"/>
    <c:showDLblsOverMax val="0"/>
  </c:chart>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a:pPr>
            <a:r>
              <a:rPr lang="en-US"/>
              <a:t>Marsh Creek:  Average Dissolved Oxygen </a:t>
            </a:r>
          </a:p>
        </c:rich>
      </c:tx>
      <c:layout>
        <c:manualLayout>
          <c:xMode val="edge"/>
          <c:yMode val="edge"/>
          <c:x val="0.27162292213473299"/>
          <c:y val="4.4178320177406603E-2"/>
        </c:manualLayout>
      </c:layout>
      <c:overlay val="0"/>
    </c:title>
    <c:autoTitleDeleted val="0"/>
    <c:plotArea>
      <c:layout>
        <c:manualLayout>
          <c:layoutTarget val="inner"/>
          <c:xMode val="edge"/>
          <c:yMode val="edge"/>
          <c:x val="0.117564208391589"/>
          <c:y val="0.203824766473095"/>
          <c:w val="0.77428241145808496"/>
          <c:h val="0.62889290266268905"/>
        </c:manualLayout>
      </c:layout>
      <c:barChart>
        <c:barDir val="col"/>
        <c:grouping val="clustered"/>
        <c:varyColors val="0"/>
        <c:ser>
          <c:idx val="0"/>
          <c:order val="0"/>
          <c:tx>
            <c:strRef>
              <c:f>Sheet1!$B$1</c:f>
              <c:strCache>
                <c:ptCount val="1"/>
                <c:pt idx="0">
                  <c:v>Average Dissolved Oxygen (DO)</c:v>
                </c:pt>
              </c:strCache>
            </c:strRef>
          </c:tx>
          <c:invertIfNegative val="0"/>
          <c:cat>
            <c:numRef>
              <c:f>Sheet1!$A$2:$A$7</c:f>
              <c:numCache>
                <c:formatCode>General</c:formatCode>
                <c:ptCount val="6"/>
                <c:pt idx="0">
                  <c:v>1</c:v>
                </c:pt>
                <c:pt idx="1">
                  <c:v>2</c:v>
                </c:pt>
                <c:pt idx="2">
                  <c:v>3</c:v>
                </c:pt>
                <c:pt idx="3">
                  <c:v>4</c:v>
                </c:pt>
                <c:pt idx="4">
                  <c:v>5</c:v>
                </c:pt>
                <c:pt idx="5">
                  <c:v>6</c:v>
                </c:pt>
              </c:numCache>
            </c:numRef>
          </c:cat>
          <c:val>
            <c:numRef>
              <c:f>Sheet1!$B$2:$B$7</c:f>
              <c:numCache>
                <c:formatCode>General</c:formatCode>
                <c:ptCount val="6"/>
                <c:pt idx="0">
                  <c:v>4.2</c:v>
                </c:pt>
                <c:pt idx="1">
                  <c:v>4.8</c:v>
                </c:pt>
                <c:pt idx="2">
                  <c:v>6.3</c:v>
                </c:pt>
                <c:pt idx="3">
                  <c:v>6.5</c:v>
                </c:pt>
                <c:pt idx="4">
                  <c:v>6</c:v>
                </c:pt>
                <c:pt idx="5">
                  <c:v>5.7</c:v>
                </c:pt>
              </c:numCache>
            </c:numRef>
          </c:val>
        </c:ser>
        <c:dLbls>
          <c:showLegendKey val="0"/>
          <c:showVal val="0"/>
          <c:showCatName val="0"/>
          <c:showSerName val="0"/>
          <c:showPercent val="0"/>
          <c:showBubbleSize val="0"/>
        </c:dLbls>
        <c:gapWidth val="150"/>
        <c:axId val="72743936"/>
        <c:axId val="72758016"/>
      </c:barChart>
      <c:catAx>
        <c:axId val="72743936"/>
        <c:scaling>
          <c:orientation val="minMax"/>
        </c:scaling>
        <c:delete val="0"/>
        <c:axPos val="b"/>
        <c:numFmt formatCode="General" sourceLinked="1"/>
        <c:majorTickMark val="out"/>
        <c:minorTickMark val="none"/>
        <c:tickLblPos val="nextTo"/>
        <c:crossAx val="72758016"/>
        <c:crosses val="autoZero"/>
        <c:auto val="1"/>
        <c:lblAlgn val="ctr"/>
        <c:lblOffset val="100"/>
        <c:noMultiLvlLbl val="0"/>
      </c:catAx>
      <c:valAx>
        <c:axId val="72758016"/>
        <c:scaling>
          <c:orientation val="minMax"/>
        </c:scaling>
        <c:delete val="0"/>
        <c:axPos val="l"/>
        <c:majorGridlines/>
        <c:numFmt formatCode="General" sourceLinked="1"/>
        <c:majorTickMark val="out"/>
        <c:minorTickMark val="none"/>
        <c:tickLblPos val="nextTo"/>
        <c:crossAx val="72743936"/>
        <c:crosses val="autoZero"/>
        <c:crossBetween val="between"/>
      </c:valAx>
    </c:plotArea>
    <c:legend>
      <c:legendPos val="r"/>
      <c:layout>
        <c:manualLayout>
          <c:xMode val="edge"/>
          <c:yMode val="edge"/>
          <c:x val="0.36840274899848002"/>
          <c:y val="0.121525004900063"/>
          <c:w val="0.27090223167282101"/>
          <c:h val="5.4947521196928702E-2"/>
        </c:manualLayout>
      </c:layout>
      <c:overlay val="0"/>
    </c:legend>
    <c:plotVisOnly val="1"/>
    <c:dispBlanksAs val="gap"/>
    <c:showDLblsOverMax val="0"/>
  </c:chart>
  <c:externalData r:id="rId2">
    <c:autoUpdate val="0"/>
  </c:externalData>
  <c:userShapes r:id="rId3"/>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a:pPr>
            <a:r>
              <a:rPr lang="en-US"/>
              <a:t>Marsh</a:t>
            </a:r>
            <a:r>
              <a:rPr lang="en-US" baseline="0"/>
              <a:t> Creek: Water Temperature (C) versus Dissolved Oxygen (mg/L)</a:t>
            </a:r>
            <a:endParaRPr lang="en-US"/>
          </a:p>
        </c:rich>
      </c:tx>
      <c:layout/>
      <c:overlay val="0"/>
    </c:title>
    <c:autoTitleDeleted val="0"/>
    <c:plotArea>
      <c:layout/>
      <c:scatterChart>
        <c:scatterStyle val="lineMarker"/>
        <c:varyColors val="0"/>
        <c:ser>
          <c:idx val="0"/>
          <c:order val="0"/>
          <c:spPr>
            <a:ln w="28575">
              <a:noFill/>
            </a:ln>
          </c:spPr>
          <c:trendline>
            <c:trendlineType val="linear"/>
            <c:dispRSqr val="1"/>
            <c:dispEq val="1"/>
            <c:trendlineLbl>
              <c:layout>
                <c:manualLayout>
                  <c:x val="9.1508092738407695E-2"/>
                  <c:y val="0.33771981627296599"/>
                </c:manualLayout>
              </c:layout>
              <c:numFmt formatCode="General" sourceLinked="0"/>
            </c:trendlineLbl>
          </c:trendline>
          <c:xVal>
            <c:numRef>
              <c:f>'Group Chart'!$A$36:$A$53</c:f>
              <c:numCache>
                <c:formatCode>General</c:formatCode>
                <c:ptCount val="18"/>
                <c:pt idx="0">
                  <c:v>21</c:v>
                </c:pt>
                <c:pt idx="1">
                  <c:v>17.75</c:v>
                </c:pt>
                <c:pt idx="2">
                  <c:v>19.600000000000001</c:v>
                </c:pt>
                <c:pt idx="3">
                  <c:v>21</c:v>
                </c:pt>
                <c:pt idx="4">
                  <c:v>21</c:v>
                </c:pt>
                <c:pt idx="5">
                  <c:v>22.7</c:v>
                </c:pt>
                <c:pt idx="6">
                  <c:v>22.5</c:v>
                </c:pt>
                <c:pt idx="7">
                  <c:v>21</c:v>
                </c:pt>
                <c:pt idx="8">
                  <c:v>23</c:v>
                </c:pt>
                <c:pt idx="9">
                  <c:v>23.5</c:v>
                </c:pt>
                <c:pt idx="10">
                  <c:v>22</c:v>
                </c:pt>
                <c:pt idx="11">
                  <c:v>23</c:v>
                </c:pt>
                <c:pt idx="12">
                  <c:v>22</c:v>
                </c:pt>
                <c:pt idx="13">
                  <c:v>22.5</c:v>
                </c:pt>
                <c:pt idx="14">
                  <c:v>23.5</c:v>
                </c:pt>
                <c:pt idx="15">
                  <c:v>22</c:v>
                </c:pt>
                <c:pt idx="16">
                  <c:v>21</c:v>
                </c:pt>
                <c:pt idx="17">
                  <c:v>22</c:v>
                </c:pt>
              </c:numCache>
            </c:numRef>
          </c:xVal>
          <c:yVal>
            <c:numRef>
              <c:f>'Group Chart'!$B$36:$B$53</c:f>
              <c:numCache>
                <c:formatCode>General</c:formatCode>
                <c:ptCount val="18"/>
                <c:pt idx="0">
                  <c:v>1.9</c:v>
                </c:pt>
                <c:pt idx="1">
                  <c:v>2.6</c:v>
                </c:pt>
                <c:pt idx="2">
                  <c:v>2</c:v>
                </c:pt>
                <c:pt idx="3">
                  <c:v>3.7</c:v>
                </c:pt>
                <c:pt idx="4">
                  <c:v>5.4</c:v>
                </c:pt>
                <c:pt idx="5">
                  <c:v>5.4</c:v>
                </c:pt>
                <c:pt idx="6">
                  <c:v>6.4</c:v>
                </c:pt>
                <c:pt idx="7">
                  <c:v>6.5</c:v>
                </c:pt>
                <c:pt idx="8">
                  <c:v>6</c:v>
                </c:pt>
                <c:pt idx="9">
                  <c:v>7.45</c:v>
                </c:pt>
                <c:pt idx="10">
                  <c:v>6.3</c:v>
                </c:pt>
                <c:pt idx="11">
                  <c:v>5.8</c:v>
                </c:pt>
                <c:pt idx="12">
                  <c:v>6</c:v>
                </c:pt>
                <c:pt idx="13">
                  <c:v>6.25</c:v>
                </c:pt>
                <c:pt idx="14">
                  <c:v>5.9</c:v>
                </c:pt>
                <c:pt idx="15">
                  <c:v>6.3</c:v>
                </c:pt>
                <c:pt idx="16">
                  <c:v>5</c:v>
                </c:pt>
                <c:pt idx="17">
                  <c:v>5.85</c:v>
                </c:pt>
              </c:numCache>
            </c:numRef>
          </c:yVal>
          <c:smooth val="0"/>
        </c:ser>
        <c:dLbls>
          <c:showLegendKey val="0"/>
          <c:showVal val="0"/>
          <c:showCatName val="0"/>
          <c:showSerName val="0"/>
          <c:showPercent val="0"/>
          <c:showBubbleSize val="0"/>
        </c:dLbls>
        <c:axId val="72784896"/>
        <c:axId val="70718592"/>
      </c:scatterChart>
      <c:valAx>
        <c:axId val="72784896"/>
        <c:scaling>
          <c:orientation val="minMax"/>
          <c:min val="19"/>
        </c:scaling>
        <c:delete val="0"/>
        <c:axPos val="b"/>
        <c:title>
          <c:tx>
            <c:rich>
              <a:bodyPr/>
              <a:lstStyle/>
              <a:p>
                <a:pPr>
                  <a:defRPr/>
                </a:pPr>
                <a:r>
                  <a:rPr lang="en-US"/>
                  <a:t>Water</a:t>
                </a:r>
                <a:r>
                  <a:rPr lang="en-US" baseline="0"/>
                  <a:t> Temperature (C)</a:t>
                </a:r>
                <a:endParaRPr lang="en-US"/>
              </a:p>
            </c:rich>
          </c:tx>
          <c:layout/>
          <c:overlay val="0"/>
        </c:title>
        <c:numFmt formatCode="General" sourceLinked="1"/>
        <c:majorTickMark val="out"/>
        <c:minorTickMark val="none"/>
        <c:tickLblPos val="nextTo"/>
        <c:txPr>
          <a:bodyPr rot="0" vert="horz"/>
          <a:lstStyle/>
          <a:p>
            <a:pPr>
              <a:defRPr sz="1000" b="0" i="0" u="none" strike="noStrike" baseline="0">
                <a:solidFill>
                  <a:srgbClr val="333333"/>
                </a:solidFill>
                <a:latin typeface="Calibri"/>
                <a:ea typeface="Calibri"/>
                <a:cs typeface="Calibri"/>
              </a:defRPr>
            </a:pPr>
            <a:endParaRPr lang="en-US"/>
          </a:p>
        </c:txPr>
        <c:crossAx val="70718592"/>
        <c:crosses val="autoZero"/>
        <c:crossBetween val="midCat"/>
      </c:valAx>
      <c:valAx>
        <c:axId val="70718592"/>
        <c:scaling>
          <c:orientation val="minMax"/>
        </c:scaling>
        <c:delete val="0"/>
        <c:axPos val="l"/>
        <c:majorGridlines/>
        <c:title>
          <c:tx>
            <c:rich>
              <a:bodyPr rot="-5400000" vert="horz"/>
              <a:lstStyle/>
              <a:p>
                <a:pPr>
                  <a:defRPr/>
                </a:pPr>
                <a:r>
                  <a:rPr lang="en-US"/>
                  <a:t>Dissolved</a:t>
                </a:r>
                <a:r>
                  <a:rPr lang="en-US" baseline="0"/>
                  <a:t> Oxygen (mg/L)</a:t>
                </a:r>
                <a:endParaRPr lang="en-US"/>
              </a:p>
            </c:rich>
          </c:tx>
          <c:layout/>
          <c:overlay val="0"/>
        </c:title>
        <c:numFmt formatCode="General" sourceLinked="1"/>
        <c:majorTickMark val="out"/>
        <c:minorTickMark val="none"/>
        <c:tickLblPos val="nextTo"/>
        <c:spPr>
          <a:noFill/>
          <a:ln>
            <a:noFill/>
          </a:ln>
        </c:spPr>
        <c:crossAx val="72784896"/>
        <c:crosses val="autoZero"/>
        <c:crossBetween val="midCat"/>
      </c:valAx>
      <c:spPr>
        <a:noFill/>
        <a:ln w="25400">
          <a:noFill/>
        </a:ln>
      </c:spPr>
    </c:plotArea>
    <c:plotVisOnly val="1"/>
    <c:dispBlanksAs val="gap"/>
    <c:showDLblsOverMax val="0"/>
  </c:chart>
  <c:spPr>
    <a:noFill/>
    <a:ln>
      <a:noFill/>
    </a:ln>
  </c:spPr>
  <c:externalData r:id="rId2">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lgn="ctr">
              <a:defRPr/>
            </a:pPr>
            <a:r>
              <a:rPr lang="en-US"/>
              <a:t>Long</a:t>
            </a:r>
            <a:r>
              <a:rPr lang="en-US" baseline="0"/>
              <a:t> Island Creek: Conductivity</a:t>
            </a:r>
            <a:endParaRPr lang="en-US"/>
          </a:p>
        </c:rich>
      </c:tx>
      <c:layout>
        <c:manualLayout>
          <c:xMode val="edge"/>
          <c:yMode val="edge"/>
          <c:x val="0.31482064741907301"/>
          <c:y val="1.41737359862247E-6"/>
        </c:manualLayout>
      </c:layout>
      <c:overlay val="0"/>
    </c:title>
    <c:autoTitleDeleted val="0"/>
    <c:plotArea>
      <c:layout>
        <c:manualLayout>
          <c:layoutTarget val="inner"/>
          <c:xMode val="edge"/>
          <c:yMode val="edge"/>
          <c:x val="0.13496517262265301"/>
          <c:y val="0.108480540195173"/>
          <c:w val="0.74961858133117998"/>
          <c:h val="0.80428641335087403"/>
        </c:manualLayout>
      </c:layout>
      <c:barChart>
        <c:barDir val="col"/>
        <c:grouping val="clustered"/>
        <c:varyColors val="0"/>
        <c:ser>
          <c:idx val="0"/>
          <c:order val="0"/>
          <c:tx>
            <c:v>Average Conductivity</c:v>
          </c:tx>
          <c:invertIfNegative val="0"/>
          <c:cat>
            <c:strRef>
              <c:f>Sheet1!$A$1:$A$12</c:f>
              <c:strCache>
                <c:ptCount val="12"/>
                <c:pt idx="0">
                  <c:v>1A</c:v>
                </c:pt>
                <c:pt idx="1">
                  <c:v>1B</c:v>
                </c:pt>
                <c:pt idx="2">
                  <c:v>2A</c:v>
                </c:pt>
                <c:pt idx="3">
                  <c:v>2B</c:v>
                </c:pt>
                <c:pt idx="4">
                  <c:v>3A</c:v>
                </c:pt>
                <c:pt idx="5">
                  <c:v>3B</c:v>
                </c:pt>
                <c:pt idx="6">
                  <c:v>4A</c:v>
                </c:pt>
                <c:pt idx="7">
                  <c:v>4B</c:v>
                </c:pt>
                <c:pt idx="8">
                  <c:v>5A</c:v>
                </c:pt>
                <c:pt idx="9">
                  <c:v>5B</c:v>
                </c:pt>
                <c:pt idx="10">
                  <c:v>6A</c:v>
                </c:pt>
                <c:pt idx="11">
                  <c:v>6B</c:v>
                </c:pt>
              </c:strCache>
            </c:strRef>
          </c:cat>
          <c:val>
            <c:numRef>
              <c:f>Sheet1!$B$1:$B$12</c:f>
              <c:numCache>
                <c:formatCode>General</c:formatCode>
                <c:ptCount val="12"/>
                <c:pt idx="0">
                  <c:v>88</c:v>
                </c:pt>
                <c:pt idx="1">
                  <c:v>85</c:v>
                </c:pt>
                <c:pt idx="2">
                  <c:v>106.75</c:v>
                </c:pt>
                <c:pt idx="3">
                  <c:v>106.85</c:v>
                </c:pt>
                <c:pt idx="4">
                  <c:v>240</c:v>
                </c:pt>
                <c:pt idx="5">
                  <c:v>140</c:v>
                </c:pt>
                <c:pt idx="6">
                  <c:v>140</c:v>
                </c:pt>
                <c:pt idx="7">
                  <c:v>150</c:v>
                </c:pt>
                <c:pt idx="8">
                  <c:v>137.5</c:v>
                </c:pt>
                <c:pt idx="9">
                  <c:v>140</c:v>
                </c:pt>
                <c:pt idx="10">
                  <c:v>130</c:v>
                </c:pt>
                <c:pt idx="11">
                  <c:v>120</c:v>
                </c:pt>
              </c:numCache>
            </c:numRef>
          </c:val>
        </c:ser>
        <c:dLbls>
          <c:showLegendKey val="0"/>
          <c:showVal val="0"/>
          <c:showCatName val="0"/>
          <c:showSerName val="0"/>
          <c:showPercent val="0"/>
          <c:showBubbleSize val="0"/>
        </c:dLbls>
        <c:gapWidth val="150"/>
        <c:axId val="70942720"/>
        <c:axId val="70944640"/>
      </c:barChart>
      <c:catAx>
        <c:axId val="70942720"/>
        <c:scaling>
          <c:orientation val="minMax"/>
        </c:scaling>
        <c:delete val="0"/>
        <c:axPos val="b"/>
        <c:title>
          <c:tx>
            <c:rich>
              <a:bodyPr/>
              <a:lstStyle/>
              <a:p>
                <a:pPr>
                  <a:defRPr/>
                </a:pPr>
                <a:r>
                  <a:rPr lang="en-US"/>
                  <a:t>Sample Sites</a:t>
                </a:r>
              </a:p>
            </c:rich>
          </c:tx>
          <c:layout/>
          <c:overlay val="0"/>
        </c:title>
        <c:majorTickMark val="out"/>
        <c:minorTickMark val="none"/>
        <c:tickLblPos val="nextTo"/>
        <c:crossAx val="70944640"/>
        <c:crosses val="autoZero"/>
        <c:auto val="1"/>
        <c:lblAlgn val="ctr"/>
        <c:lblOffset val="100"/>
        <c:noMultiLvlLbl val="0"/>
      </c:catAx>
      <c:valAx>
        <c:axId val="70944640"/>
        <c:scaling>
          <c:orientation val="minMax"/>
        </c:scaling>
        <c:delete val="0"/>
        <c:axPos val="l"/>
        <c:majorGridlines/>
        <c:title>
          <c:tx>
            <c:rich>
              <a:bodyPr rot="-5400000" vert="horz"/>
              <a:lstStyle/>
              <a:p>
                <a:pPr>
                  <a:defRPr/>
                </a:pPr>
                <a:r>
                  <a:rPr lang="en-US"/>
                  <a:t>Conductivity</a:t>
                </a:r>
                <a:r>
                  <a:rPr lang="en-US" baseline="0"/>
                  <a:t> us/cm</a:t>
                </a:r>
                <a:endParaRPr lang="en-US"/>
              </a:p>
            </c:rich>
          </c:tx>
          <c:layout/>
          <c:overlay val="0"/>
        </c:title>
        <c:numFmt formatCode="General" sourceLinked="1"/>
        <c:majorTickMark val="out"/>
        <c:minorTickMark val="none"/>
        <c:tickLblPos val="nextTo"/>
        <c:crossAx val="70942720"/>
        <c:crosses val="autoZero"/>
        <c:crossBetween val="between"/>
      </c:valAx>
    </c:plotArea>
    <c:legend>
      <c:legendPos val="r"/>
      <c:layout>
        <c:manualLayout>
          <c:xMode val="edge"/>
          <c:yMode val="edge"/>
          <c:x val="0.35731822995809698"/>
          <c:y val="5.76127945909784E-2"/>
          <c:w val="0.22095093882495501"/>
          <c:h val="5.2758317682937303E-2"/>
        </c:manualLayout>
      </c:layout>
      <c:overlay val="0"/>
    </c:legend>
    <c:plotVisOnly val="1"/>
    <c:dispBlanksAs val="gap"/>
    <c:showDLblsOverMax val="0"/>
  </c:chart>
  <c:externalData r:id="rId2">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a:pPr>
            <a:r>
              <a:rPr lang="en-US"/>
              <a:t>Long</a:t>
            </a:r>
            <a:r>
              <a:rPr lang="en-US" baseline="0"/>
              <a:t> Island Creek: pH</a:t>
            </a:r>
            <a:endParaRPr lang="en-US"/>
          </a:p>
        </c:rich>
      </c:tx>
      <c:layout>
        <c:manualLayout>
          <c:xMode val="edge"/>
          <c:yMode val="edge"/>
          <c:x val="0.332716420315882"/>
          <c:y val="1.38888438929016E-2"/>
        </c:manualLayout>
      </c:layout>
      <c:overlay val="0"/>
    </c:title>
    <c:autoTitleDeleted val="0"/>
    <c:plotArea>
      <c:layout/>
      <c:barChart>
        <c:barDir val="col"/>
        <c:grouping val="clustered"/>
        <c:varyColors val="0"/>
        <c:ser>
          <c:idx val="0"/>
          <c:order val="0"/>
          <c:tx>
            <c:strRef>
              <c:f>'Long Island'!$B$1</c:f>
              <c:strCache>
                <c:ptCount val="1"/>
                <c:pt idx="0">
                  <c:v>Average pH</c:v>
                </c:pt>
              </c:strCache>
            </c:strRef>
          </c:tx>
          <c:invertIfNegative val="0"/>
          <c:cat>
            <c:strRef>
              <c:f>'Long Island'!$A$2:$A$13</c:f>
              <c:strCache>
                <c:ptCount val="12"/>
                <c:pt idx="0">
                  <c:v>1A</c:v>
                </c:pt>
                <c:pt idx="1">
                  <c:v>1B</c:v>
                </c:pt>
                <c:pt idx="2">
                  <c:v>2A</c:v>
                </c:pt>
                <c:pt idx="3">
                  <c:v>2B</c:v>
                </c:pt>
                <c:pt idx="4">
                  <c:v>3A</c:v>
                </c:pt>
                <c:pt idx="5">
                  <c:v>3B</c:v>
                </c:pt>
                <c:pt idx="6">
                  <c:v>4A</c:v>
                </c:pt>
                <c:pt idx="7">
                  <c:v>4B</c:v>
                </c:pt>
                <c:pt idx="8">
                  <c:v>5A</c:v>
                </c:pt>
                <c:pt idx="9">
                  <c:v>5B</c:v>
                </c:pt>
                <c:pt idx="10">
                  <c:v>6A</c:v>
                </c:pt>
                <c:pt idx="11">
                  <c:v>6B</c:v>
                </c:pt>
              </c:strCache>
            </c:strRef>
          </c:cat>
          <c:val>
            <c:numRef>
              <c:f>'Long Island'!$B$2:$B$13</c:f>
              <c:numCache>
                <c:formatCode>General</c:formatCode>
                <c:ptCount val="12"/>
                <c:pt idx="0">
                  <c:v>6.17</c:v>
                </c:pt>
                <c:pt idx="1">
                  <c:v>6</c:v>
                </c:pt>
                <c:pt idx="2">
                  <c:v>7.5</c:v>
                </c:pt>
                <c:pt idx="3">
                  <c:v>7.5</c:v>
                </c:pt>
                <c:pt idx="4">
                  <c:v>6.42</c:v>
                </c:pt>
                <c:pt idx="5">
                  <c:v>6.58</c:v>
                </c:pt>
                <c:pt idx="6">
                  <c:v>7.06</c:v>
                </c:pt>
                <c:pt idx="7">
                  <c:v>6.88</c:v>
                </c:pt>
                <c:pt idx="8">
                  <c:v>7</c:v>
                </c:pt>
                <c:pt idx="9">
                  <c:v>6.83</c:v>
                </c:pt>
                <c:pt idx="10">
                  <c:v>6.5</c:v>
                </c:pt>
                <c:pt idx="11">
                  <c:v>6.52</c:v>
                </c:pt>
              </c:numCache>
            </c:numRef>
          </c:val>
        </c:ser>
        <c:dLbls>
          <c:showLegendKey val="0"/>
          <c:showVal val="0"/>
          <c:showCatName val="0"/>
          <c:showSerName val="0"/>
          <c:showPercent val="0"/>
          <c:showBubbleSize val="0"/>
        </c:dLbls>
        <c:gapWidth val="150"/>
        <c:axId val="70966272"/>
        <c:axId val="77026432"/>
      </c:barChart>
      <c:catAx>
        <c:axId val="70966272"/>
        <c:scaling>
          <c:orientation val="minMax"/>
        </c:scaling>
        <c:delete val="0"/>
        <c:axPos val="b"/>
        <c:title>
          <c:tx>
            <c:rich>
              <a:bodyPr/>
              <a:lstStyle/>
              <a:p>
                <a:pPr>
                  <a:defRPr/>
                </a:pPr>
                <a:r>
                  <a:rPr lang="en-US"/>
                  <a:t>Sample Sites</a:t>
                </a:r>
              </a:p>
            </c:rich>
          </c:tx>
          <c:layout/>
          <c:overlay val="0"/>
        </c:title>
        <c:numFmt formatCode="General" sourceLinked="0"/>
        <c:majorTickMark val="none"/>
        <c:minorTickMark val="none"/>
        <c:tickLblPos val="nextTo"/>
        <c:crossAx val="77026432"/>
        <c:crosses val="autoZero"/>
        <c:auto val="1"/>
        <c:lblAlgn val="ctr"/>
        <c:lblOffset val="100"/>
        <c:noMultiLvlLbl val="0"/>
      </c:catAx>
      <c:valAx>
        <c:axId val="77026432"/>
        <c:scaling>
          <c:orientation val="minMax"/>
          <c:max val="7.6"/>
          <c:min val="5.6"/>
        </c:scaling>
        <c:delete val="0"/>
        <c:axPos val="l"/>
        <c:majorGridlines/>
        <c:title>
          <c:tx>
            <c:rich>
              <a:bodyPr rot="-5400000" vert="horz"/>
              <a:lstStyle/>
              <a:p>
                <a:pPr>
                  <a:defRPr/>
                </a:pPr>
                <a:r>
                  <a:rPr lang="en-US"/>
                  <a:t>pH</a:t>
                </a:r>
              </a:p>
            </c:rich>
          </c:tx>
          <c:layout/>
          <c:overlay val="0"/>
        </c:title>
        <c:numFmt formatCode="General" sourceLinked="1"/>
        <c:majorTickMark val="none"/>
        <c:minorTickMark val="none"/>
        <c:tickLblPos val="nextTo"/>
        <c:crossAx val="70966272"/>
        <c:crosses val="autoZero"/>
        <c:crossBetween val="between"/>
        <c:majorUnit val="0.2"/>
      </c:valAx>
    </c:plotArea>
    <c:legend>
      <c:legendPos val="r"/>
      <c:layout>
        <c:manualLayout>
          <c:xMode val="edge"/>
          <c:yMode val="edge"/>
          <c:x val="0.40288954505686803"/>
          <c:y val="0.10854658792650899"/>
          <c:w val="0.17766601049868799"/>
          <c:h val="8.3717191601049901E-2"/>
        </c:manualLayout>
      </c:layout>
      <c:overlay val="0"/>
    </c:legend>
    <c:plotVisOnly val="1"/>
    <c:dispBlanksAs val="gap"/>
    <c:showDLblsOverMax val="0"/>
  </c:chart>
  <c:externalData r:id="rId2">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a:pPr>
            <a:r>
              <a:rPr lang="en-US"/>
              <a:t>Long</a:t>
            </a:r>
            <a:r>
              <a:rPr lang="en-US" baseline="0"/>
              <a:t> Island Creek</a:t>
            </a:r>
            <a:r>
              <a:rPr lang="en-US"/>
              <a:t>:  Average Dissolved Oxygen </a:t>
            </a:r>
          </a:p>
        </c:rich>
      </c:tx>
      <c:layout>
        <c:manualLayout>
          <c:xMode val="edge"/>
          <c:yMode val="edge"/>
          <c:x val="0.253113574618962"/>
          <c:y val="4.4182369816259802E-2"/>
        </c:manualLayout>
      </c:layout>
      <c:overlay val="0"/>
    </c:title>
    <c:autoTitleDeleted val="0"/>
    <c:plotArea>
      <c:layout>
        <c:manualLayout>
          <c:layoutTarget val="inner"/>
          <c:xMode val="edge"/>
          <c:yMode val="edge"/>
          <c:x val="0.13353494846539901"/>
          <c:y val="0.21168936504993999"/>
          <c:w val="0.78810047116197901"/>
          <c:h val="0.61457369896591196"/>
        </c:manualLayout>
      </c:layout>
      <c:barChart>
        <c:barDir val="col"/>
        <c:grouping val="clustered"/>
        <c:varyColors val="0"/>
        <c:ser>
          <c:idx val="0"/>
          <c:order val="0"/>
          <c:tx>
            <c:strRef>
              <c:f>Sheet1!$B$1</c:f>
              <c:strCache>
                <c:ptCount val="1"/>
                <c:pt idx="0">
                  <c:v>Average Dissolved Oxygen (DO)</c:v>
                </c:pt>
              </c:strCache>
            </c:strRef>
          </c:tx>
          <c:invertIfNegative val="0"/>
          <c:cat>
            <c:strRef>
              <c:f>Sheet1!$A$2:$A$13</c:f>
              <c:strCache>
                <c:ptCount val="12"/>
                <c:pt idx="0">
                  <c:v>1A</c:v>
                </c:pt>
                <c:pt idx="1">
                  <c:v>1B</c:v>
                </c:pt>
                <c:pt idx="2">
                  <c:v>2A</c:v>
                </c:pt>
                <c:pt idx="3">
                  <c:v>2B</c:v>
                </c:pt>
                <c:pt idx="4">
                  <c:v>3A</c:v>
                </c:pt>
                <c:pt idx="5">
                  <c:v>3B</c:v>
                </c:pt>
                <c:pt idx="6">
                  <c:v>4A</c:v>
                </c:pt>
                <c:pt idx="7">
                  <c:v>4B</c:v>
                </c:pt>
                <c:pt idx="8">
                  <c:v>5A</c:v>
                </c:pt>
                <c:pt idx="9">
                  <c:v>5B</c:v>
                </c:pt>
                <c:pt idx="10">
                  <c:v>6A</c:v>
                </c:pt>
                <c:pt idx="11">
                  <c:v>6B</c:v>
                </c:pt>
              </c:strCache>
            </c:strRef>
          </c:cat>
          <c:val>
            <c:numRef>
              <c:f>Sheet1!$B$2:$B$13</c:f>
              <c:numCache>
                <c:formatCode>General</c:formatCode>
                <c:ptCount val="12"/>
                <c:pt idx="0">
                  <c:v>2.7</c:v>
                </c:pt>
                <c:pt idx="1">
                  <c:v>2.2000000000000002</c:v>
                </c:pt>
                <c:pt idx="2">
                  <c:v>5.9</c:v>
                </c:pt>
                <c:pt idx="3">
                  <c:v>5.6</c:v>
                </c:pt>
                <c:pt idx="4">
                  <c:v>5.0999999999999996</c:v>
                </c:pt>
                <c:pt idx="5">
                  <c:v>5.3</c:v>
                </c:pt>
                <c:pt idx="6">
                  <c:v>7.8</c:v>
                </c:pt>
                <c:pt idx="7">
                  <c:v>7.6</c:v>
                </c:pt>
                <c:pt idx="8">
                  <c:v>6.3</c:v>
                </c:pt>
                <c:pt idx="9">
                  <c:v>6.5</c:v>
                </c:pt>
                <c:pt idx="10">
                  <c:v>5.4</c:v>
                </c:pt>
                <c:pt idx="11">
                  <c:v>6.1</c:v>
                </c:pt>
              </c:numCache>
            </c:numRef>
          </c:val>
        </c:ser>
        <c:dLbls>
          <c:showLegendKey val="0"/>
          <c:showVal val="0"/>
          <c:showCatName val="0"/>
          <c:showSerName val="0"/>
          <c:showPercent val="0"/>
          <c:showBubbleSize val="0"/>
        </c:dLbls>
        <c:gapWidth val="150"/>
        <c:axId val="77068544"/>
        <c:axId val="77070336"/>
      </c:barChart>
      <c:catAx>
        <c:axId val="77068544"/>
        <c:scaling>
          <c:orientation val="minMax"/>
        </c:scaling>
        <c:delete val="0"/>
        <c:axPos val="b"/>
        <c:majorTickMark val="out"/>
        <c:minorTickMark val="none"/>
        <c:tickLblPos val="nextTo"/>
        <c:crossAx val="77070336"/>
        <c:crosses val="autoZero"/>
        <c:auto val="1"/>
        <c:lblAlgn val="ctr"/>
        <c:lblOffset val="100"/>
        <c:noMultiLvlLbl val="0"/>
      </c:catAx>
      <c:valAx>
        <c:axId val="77070336"/>
        <c:scaling>
          <c:orientation val="minMax"/>
        </c:scaling>
        <c:delete val="0"/>
        <c:axPos val="l"/>
        <c:majorGridlines/>
        <c:numFmt formatCode="General" sourceLinked="1"/>
        <c:majorTickMark val="out"/>
        <c:minorTickMark val="none"/>
        <c:tickLblPos val="nextTo"/>
        <c:crossAx val="77068544"/>
        <c:crosses val="autoZero"/>
        <c:crossBetween val="between"/>
      </c:valAx>
    </c:plotArea>
    <c:legend>
      <c:legendPos val="r"/>
      <c:layout>
        <c:manualLayout>
          <c:xMode val="edge"/>
          <c:yMode val="edge"/>
          <c:x val="0.37053615015936298"/>
          <c:y val="0.13216865272343301"/>
          <c:w val="0.285026806423127"/>
          <c:h val="5.7067676683841002E-2"/>
        </c:manualLayout>
      </c:layout>
      <c:overlay val="0"/>
    </c:legend>
    <c:plotVisOnly val="1"/>
    <c:dispBlanksAs val="gap"/>
    <c:showDLblsOverMax val="0"/>
  </c:chart>
  <c:externalData r:id="rId2">
    <c:autoUpdate val="0"/>
  </c:externalData>
  <c:userShapes r:id="rId3"/>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a:pPr>
            <a:r>
              <a:rPr lang="en-US"/>
              <a:t>Long</a:t>
            </a:r>
            <a:r>
              <a:rPr lang="en-US" baseline="0"/>
              <a:t> Island Creek: Water Temperature (C) versus Dissolved Oxygen (mg/L)</a:t>
            </a:r>
            <a:endParaRPr lang="en-US"/>
          </a:p>
        </c:rich>
      </c:tx>
      <c:layout/>
      <c:overlay val="0"/>
    </c:title>
    <c:autoTitleDeleted val="0"/>
    <c:plotArea>
      <c:layout/>
      <c:scatterChart>
        <c:scatterStyle val="lineMarker"/>
        <c:varyColors val="0"/>
        <c:ser>
          <c:idx val="0"/>
          <c:order val="0"/>
          <c:tx>
            <c:strRef>
              <c:f>'Group Chart'!$B$1</c:f>
              <c:strCache>
                <c:ptCount val="1"/>
                <c:pt idx="0">
                  <c:v>Dissolved Oxygen</c:v>
                </c:pt>
              </c:strCache>
            </c:strRef>
          </c:tx>
          <c:spPr>
            <a:ln w="28575">
              <a:noFill/>
            </a:ln>
          </c:spPr>
          <c:trendline>
            <c:trendlineType val="linear"/>
            <c:dispRSqr val="1"/>
            <c:dispEq val="1"/>
            <c:trendlineLbl>
              <c:layout>
                <c:manualLayout>
                  <c:x val="0.18343547681539801"/>
                  <c:y val="0.18831146106736699"/>
                </c:manualLayout>
              </c:layout>
              <c:numFmt formatCode="General" sourceLinked="0"/>
            </c:trendlineLbl>
          </c:trendline>
          <c:xVal>
            <c:numRef>
              <c:f>'Group Chart'!$A$2:$A$35</c:f>
              <c:numCache>
                <c:formatCode>General</c:formatCode>
                <c:ptCount val="34"/>
                <c:pt idx="0">
                  <c:v>21</c:v>
                </c:pt>
                <c:pt idx="1">
                  <c:v>20</c:v>
                </c:pt>
                <c:pt idx="2">
                  <c:v>21</c:v>
                </c:pt>
                <c:pt idx="3">
                  <c:v>20.25</c:v>
                </c:pt>
                <c:pt idx="4">
                  <c:v>21</c:v>
                </c:pt>
                <c:pt idx="5">
                  <c:v>21.5</c:v>
                </c:pt>
                <c:pt idx="6">
                  <c:v>20.5</c:v>
                </c:pt>
                <c:pt idx="7">
                  <c:v>21.4</c:v>
                </c:pt>
                <c:pt idx="8">
                  <c:v>24.6</c:v>
                </c:pt>
                <c:pt idx="9">
                  <c:v>24.3</c:v>
                </c:pt>
                <c:pt idx="10">
                  <c:v>22.5</c:v>
                </c:pt>
                <c:pt idx="11">
                  <c:v>22</c:v>
                </c:pt>
                <c:pt idx="12">
                  <c:v>23</c:v>
                </c:pt>
                <c:pt idx="13">
                  <c:v>21.5</c:v>
                </c:pt>
                <c:pt idx="14">
                  <c:v>23</c:v>
                </c:pt>
                <c:pt idx="15">
                  <c:v>22</c:v>
                </c:pt>
                <c:pt idx="16">
                  <c:v>24</c:v>
                </c:pt>
                <c:pt idx="17">
                  <c:v>24</c:v>
                </c:pt>
                <c:pt idx="18">
                  <c:v>21</c:v>
                </c:pt>
                <c:pt idx="19">
                  <c:v>21</c:v>
                </c:pt>
                <c:pt idx="20">
                  <c:v>23</c:v>
                </c:pt>
                <c:pt idx="21">
                  <c:v>24</c:v>
                </c:pt>
                <c:pt idx="22">
                  <c:v>23.25</c:v>
                </c:pt>
                <c:pt idx="23">
                  <c:v>22.5</c:v>
                </c:pt>
                <c:pt idx="24">
                  <c:v>22</c:v>
                </c:pt>
                <c:pt idx="25">
                  <c:v>21.5</c:v>
                </c:pt>
                <c:pt idx="26">
                  <c:v>24</c:v>
                </c:pt>
                <c:pt idx="27">
                  <c:v>26</c:v>
                </c:pt>
                <c:pt idx="28">
                  <c:v>23</c:v>
                </c:pt>
                <c:pt idx="29">
                  <c:v>23</c:v>
                </c:pt>
                <c:pt idx="30">
                  <c:v>22</c:v>
                </c:pt>
                <c:pt idx="31">
                  <c:v>23</c:v>
                </c:pt>
                <c:pt idx="32">
                  <c:v>25</c:v>
                </c:pt>
                <c:pt idx="33">
                  <c:v>25</c:v>
                </c:pt>
              </c:numCache>
            </c:numRef>
          </c:xVal>
          <c:yVal>
            <c:numRef>
              <c:f>'Group Chart'!$B$2:$B$35</c:f>
              <c:numCache>
                <c:formatCode>General</c:formatCode>
                <c:ptCount val="34"/>
                <c:pt idx="0">
                  <c:v>3.98</c:v>
                </c:pt>
                <c:pt idx="1">
                  <c:v>5.45</c:v>
                </c:pt>
                <c:pt idx="2">
                  <c:v>2.13</c:v>
                </c:pt>
                <c:pt idx="3">
                  <c:v>3.1</c:v>
                </c:pt>
                <c:pt idx="4">
                  <c:v>7</c:v>
                </c:pt>
                <c:pt idx="5">
                  <c:v>6.8</c:v>
                </c:pt>
                <c:pt idx="6">
                  <c:v>6.8</c:v>
                </c:pt>
                <c:pt idx="7">
                  <c:v>6.8</c:v>
                </c:pt>
                <c:pt idx="8">
                  <c:v>3.5</c:v>
                </c:pt>
                <c:pt idx="9">
                  <c:v>4.2</c:v>
                </c:pt>
                <c:pt idx="10">
                  <c:v>5</c:v>
                </c:pt>
                <c:pt idx="11">
                  <c:v>5.5</c:v>
                </c:pt>
                <c:pt idx="12">
                  <c:v>5</c:v>
                </c:pt>
                <c:pt idx="13">
                  <c:v>5</c:v>
                </c:pt>
                <c:pt idx="14">
                  <c:v>5.4</c:v>
                </c:pt>
                <c:pt idx="15">
                  <c:v>6</c:v>
                </c:pt>
                <c:pt idx="16">
                  <c:v>8.2000000000000011</c:v>
                </c:pt>
                <c:pt idx="17">
                  <c:v>8.2000000000000011</c:v>
                </c:pt>
                <c:pt idx="18">
                  <c:v>6.9</c:v>
                </c:pt>
                <c:pt idx="19">
                  <c:v>7.75</c:v>
                </c:pt>
                <c:pt idx="20">
                  <c:v>6.3</c:v>
                </c:pt>
                <c:pt idx="21">
                  <c:v>7.2</c:v>
                </c:pt>
                <c:pt idx="22">
                  <c:v>6.2</c:v>
                </c:pt>
                <c:pt idx="23">
                  <c:v>6.3</c:v>
                </c:pt>
                <c:pt idx="24">
                  <c:v>6.8</c:v>
                </c:pt>
                <c:pt idx="25">
                  <c:v>6.5</c:v>
                </c:pt>
                <c:pt idx="26">
                  <c:v>6.1</c:v>
                </c:pt>
                <c:pt idx="27">
                  <c:v>6.75</c:v>
                </c:pt>
                <c:pt idx="28">
                  <c:v>5.55</c:v>
                </c:pt>
                <c:pt idx="29">
                  <c:v>5.6</c:v>
                </c:pt>
                <c:pt idx="30">
                  <c:v>5.45</c:v>
                </c:pt>
                <c:pt idx="31">
                  <c:v>5.95</c:v>
                </c:pt>
                <c:pt idx="32">
                  <c:v>5.3</c:v>
                </c:pt>
                <c:pt idx="33">
                  <c:v>8.85</c:v>
                </c:pt>
              </c:numCache>
            </c:numRef>
          </c:yVal>
          <c:smooth val="0"/>
        </c:ser>
        <c:dLbls>
          <c:showLegendKey val="0"/>
          <c:showVal val="0"/>
          <c:showCatName val="0"/>
          <c:showSerName val="0"/>
          <c:showPercent val="0"/>
          <c:showBubbleSize val="0"/>
        </c:dLbls>
        <c:axId val="77097984"/>
        <c:axId val="77124736"/>
      </c:scatterChart>
      <c:valAx>
        <c:axId val="77097984"/>
        <c:scaling>
          <c:orientation val="minMax"/>
          <c:min val="18"/>
        </c:scaling>
        <c:delete val="0"/>
        <c:axPos val="b"/>
        <c:title>
          <c:tx>
            <c:rich>
              <a:bodyPr/>
              <a:lstStyle/>
              <a:p>
                <a:pPr>
                  <a:defRPr/>
                </a:pPr>
                <a:r>
                  <a:rPr lang="en-US"/>
                  <a:t>Water</a:t>
                </a:r>
                <a:r>
                  <a:rPr lang="en-US" baseline="0"/>
                  <a:t> Temperature (C)</a:t>
                </a:r>
                <a:endParaRPr lang="en-US"/>
              </a:p>
            </c:rich>
          </c:tx>
          <c:layout/>
          <c:overlay val="0"/>
        </c:title>
        <c:numFmt formatCode="General" sourceLinked="1"/>
        <c:majorTickMark val="out"/>
        <c:minorTickMark val="none"/>
        <c:tickLblPos val="nextTo"/>
        <c:txPr>
          <a:bodyPr rot="0" vert="horz"/>
          <a:lstStyle/>
          <a:p>
            <a:pPr>
              <a:defRPr sz="1000" b="0" i="0" u="none" strike="noStrike" baseline="0">
                <a:solidFill>
                  <a:srgbClr val="333333"/>
                </a:solidFill>
                <a:latin typeface="Calibri"/>
                <a:ea typeface="Calibri"/>
                <a:cs typeface="Calibri"/>
              </a:defRPr>
            </a:pPr>
            <a:endParaRPr lang="en-US"/>
          </a:p>
        </c:txPr>
        <c:crossAx val="77124736"/>
        <c:crosses val="autoZero"/>
        <c:crossBetween val="midCat"/>
      </c:valAx>
      <c:valAx>
        <c:axId val="77124736"/>
        <c:scaling>
          <c:orientation val="minMax"/>
        </c:scaling>
        <c:delete val="0"/>
        <c:axPos val="l"/>
        <c:majorGridlines/>
        <c:title>
          <c:tx>
            <c:rich>
              <a:bodyPr rot="-5400000" vert="horz"/>
              <a:lstStyle/>
              <a:p>
                <a:pPr>
                  <a:defRPr/>
                </a:pPr>
                <a:r>
                  <a:rPr lang="en-US"/>
                  <a:t>Dissolved</a:t>
                </a:r>
                <a:r>
                  <a:rPr lang="en-US" baseline="0"/>
                  <a:t> Oxygen (mg/L)</a:t>
                </a:r>
                <a:endParaRPr lang="en-US"/>
              </a:p>
            </c:rich>
          </c:tx>
          <c:layout/>
          <c:overlay val="0"/>
        </c:title>
        <c:numFmt formatCode="General" sourceLinked="1"/>
        <c:majorTickMark val="out"/>
        <c:minorTickMark val="none"/>
        <c:tickLblPos val="nextTo"/>
        <c:spPr>
          <a:noFill/>
          <a:ln>
            <a:noFill/>
          </a:ln>
        </c:spPr>
        <c:crossAx val="77097984"/>
        <c:crosses val="autoZero"/>
        <c:crossBetween val="midCat"/>
      </c:valAx>
    </c:plotArea>
    <c:plotVisOnly val="1"/>
    <c:dispBlanksAs val="gap"/>
    <c:showDLblsOverMax val="0"/>
  </c:chart>
  <c:spPr>
    <a:noFill/>
    <a:ln>
      <a:noFill/>
    </a:ln>
  </c:spPr>
  <c:externalData r:id="rId2">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a:t>Long</a:t>
            </a:r>
            <a:r>
              <a:rPr lang="en-US" baseline="0"/>
              <a:t> Island Creek</a:t>
            </a:r>
            <a:endParaRPr lang="en-US"/>
          </a:p>
        </c:rich>
      </c:tx>
      <c:layout>
        <c:manualLayout>
          <c:xMode val="edge"/>
          <c:yMode val="edge"/>
          <c:x val="0.3067528415422332"/>
          <c:y val="5.928689109741439E-2"/>
        </c:manualLayout>
      </c:layout>
      <c:overlay val="1"/>
    </c:title>
    <c:autoTitleDeleted val="0"/>
    <c:plotArea>
      <c:layout/>
      <c:barChart>
        <c:barDir val="col"/>
        <c:grouping val="clustered"/>
        <c:varyColors val="0"/>
        <c:ser>
          <c:idx val="0"/>
          <c:order val="0"/>
          <c:tx>
            <c:strRef>
              <c:f>Sheet4!$B$4</c:f>
              <c:strCache>
                <c:ptCount val="1"/>
                <c:pt idx="0">
                  <c:v>Site 2</c:v>
                </c:pt>
              </c:strCache>
            </c:strRef>
          </c:tx>
          <c:invertIfNegative val="0"/>
          <c:cat>
            <c:strRef>
              <c:f>Sheet4!$C$3:$E$3</c:f>
              <c:strCache>
                <c:ptCount val="3"/>
                <c:pt idx="0">
                  <c:v>June 12th</c:v>
                </c:pt>
                <c:pt idx="1">
                  <c:v>June 19th</c:v>
                </c:pt>
                <c:pt idx="2">
                  <c:v>June 26th</c:v>
                </c:pt>
              </c:strCache>
            </c:strRef>
          </c:cat>
          <c:val>
            <c:numRef>
              <c:f>Sheet4!$C$4:$E$4</c:f>
              <c:numCache>
                <c:formatCode>General</c:formatCode>
                <c:ptCount val="3"/>
                <c:pt idx="0">
                  <c:v>1.0266666666666666</c:v>
                </c:pt>
                <c:pt idx="1">
                  <c:v>0.29333333333333333</c:v>
                </c:pt>
                <c:pt idx="2">
                  <c:v>0.29333333333333333</c:v>
                </c:pt>
              </c:numCache>
            </c:numRef>
          </c:val>
        </c:ser>
        <c:ser>
          <c:idx val="1"/>
          <c:order val="1"/>
          <c:tx>
            <c:strRef>
              <c:f>Sheet4!$B$5</c:f>
              <c:strCache>
                <c:ptCount val="1"/>
                <c:pt idx="0">
                  <c:v>Site 4</c:v>
                </c:pt>
              </c:strCache>
            </c:strRef>
          </c:tx>
          <c:invertIfNegative val="0"/>
          <c:cat>
            <c:strRef>
              <c:f>Sheet4!$C$3:$E$3</c:f>
              <c:strCache>
                <c:ptCount val="3"/>
                <c:pt idx="0">
                  <c:v>June 12th</c:v>
                </c:pt>
                <c:pt idx="1">
                  <c:v>June 19th</c:v>
                </c:pt>
                <c:pt idx="2">
                  <c:v>June 26th</c:v>
                </c:pt>
              </c:strCache>
            </c:strRef>
          </c:cat>
          <c:val>
            <c:numRef>
              <c:f>Sheet4!$C$5:$E$5</c:f>
              <c:numCache>
                <c:formatCode>General</c:formatCode>
                <c:ptCount val="3"/>
                <c:pt idx="0">
                  <c:v>1.9066666666666665</c:v>
                </c:pt>
                <c:pt idx="1">
                  <c:v>1.1733333333333333</c:v>
                </c:pt>
                <c:pt idx="2">
                  <c:v>0.95333333333333325</c:v>
                </c:pt>
              </c:numCache>
            </c:numRef>
          </c:val>
        </c:ser>
        <c:ser>
          <c:idx val="2"/>
          <c:order val="2"/>
          <c:tx>
            <c:strRef>
              <c:f>Sheet4!$B$6</c:f>
              <c:strCache>
                <c:ptCount val="1"/>
                <c:pt idx="0">
                  <c:v>Site 6</c:v>
                </c:pt>
              </c:strCache>
            </c:strRef>
          </c:tx>
          <c:invertIfNegative val="0"/>
          <c:cat>
            <c:strRef>
              <c:f>Sheet4!$C$3:$E$3</c:f>
              <c:strCache>
                <c:ptCount val="3"/>
                <c:pt idx="0">
                  <c:v>June 12th</c:v>
                </c:pt>
                <c:pt idx="1">
                  <c:v>June 19th</c:v>
                </c:pt>
                <c:pt idx="2">
                  <c:v>June 26th</c:v>
                </c:pt>
              </c:strCache>
            </c:strRef>
          </c:cat>
          <c:val>
            <c:numRef>
              <c:f>Sheet4!$C$6:$E$6</c:f>
              <c:numCache>
                <c:formatCode>General</c:formatCode>
                <c:ptCount val="3"/>
                <c:pt idx="0">
                  <c:v>0.14666666666666667</c:v>
                </c:pt>
                <c:pt idx="1">
                  <c:v>0.3666666666666667</c:v>
                </c:pt>
                <c:pt idx="2">
                  <c:v>1.1733333333333336</c:v>
                </c:pt>
              </c:numCache>
            </c:numRef>
          </c:val>
        </c:ser>
        <c:dLbls>
          <c:showLegendKey val="0"/>
          <c:showVal val="0"/>
          <c:showCatName val="0"/>
          <c:showSerName val="0"/>
          <c:showPercent val="0"/>
          <c:showBubbleSize val="0"/>
        </c:dLbls>
        <c:gapWidth val="150"/>
        <c:axId val="76773248"/>
        <c:axId val="76774784"/>
      </c:barChart>
      <c:catAx>
        <c:axId val="76773248"/>
        <c:scaling>
          <c:orientation val="minMax"/>
        </c:scaling>
        <c:delete val="0"/>
        <c:axPos val="b"/>
        <c:majorTickMark val="out"/>
        <c:minorTickMark val="none"/>
        <c:tickLblPos val="nextTo"/>
        <c:crossAx val="76774784"/>
        <c:crosses val="autoZero"/>
        <c:auto val="1"/>
        <c:lblAlgn val="ctr"/>
        <c:lblOffset val="100"/>
        <c:noMultiLvlLbl val="0"/>
      </c:catAx>
      <c:valAx>
        <c:axId val="76774784"/>
        <c:scaling>
          <c:orientation val="minMax"/>
          <c:max val="3"/>
        </c:scaling>
        <c:delete val="0"/>
        <c:axPos val="l"/>
        <c:majorGridlines>
          <c:spPr>
            <a:ln>
              <a:solidFill>
                <a:srgbClr val="4F81BD">
                  <a:alpha val="0"/>
                </a:srgbClr>
              </a:solidFill>
            </a:ln>
          </c:spPr>
        </c:majorGridlines>
        <c:title>
          <c:tx>
            <c:rich>
              <a:bodyPr rot="-5400000" vert="horz"/>
              <a:lstStyle/>
              <a:p>
                <a:pPr>
                  <a:defRPr/>
                </a:pPr>
                <a:r>
                  <a:rPr lang="en-US"/>
                  <a:t>Average Total</a:t>
                </a:r>
                <a:r>
                  <a:rPr lang="en-US" baseline="0"/>
                  <a:t> Chlorophyll mg/L</a:t>
                </a:r>
                <a:endParaRPr lang="en-US"/>
              </a:p>
            </c:rich>
          </c:tx>
          <c:layout/>
          <c:overlay val="0"/>
        </c:title>
        <c:numFmt formatCode="General" sourceLinked="1"/>
        <c:majorTickMark val="out"/>
        <c:minorTickMark val="none"/>
        <c:tickLblPos val="nextTo"/>
        <c:crossAx val="76773248"/>
        <c:crosses val="autoZero"/>
        <c:crossBetween val="between"/>
      </c:valAx>
    </c:plotArea>
    <c:plotVisOnly val="1"/>
    <c:dispBlanksAs val="gap"/>
    <c:showDLblsOverMax val="0"/>
  </c:chart>
  <c:spPr>
    <a:ln>
      <a:noFill/>
    </a:ln>
  </c:spPr>
  <c:externalData r:id="rId1">
    <c:autoUpdate val="0"/>
  </c:externalData>
</c:chartSpace>
</file>

<file path=ppt/drawings/drawing1.xml><?xml version="1.0" encoding="utf-8"?>
<c:userShapes xmlns:c="http://schemas.openxmlformats.org/drawingml/2006/chart">
  <cdr:relSizeAnchor xmlns:cdr="http://schemas.openxmlformats.org/drawingml/2006/chartDrawing">
    <cdr:from>
      <cdr:x>0.44219</cdr:x>
      <cdr:y>0.88545</cdr:y>
    </cdr:from>
    <cdr:to>
      <cdr:x>0.58196</cdr:x>
      <cdr:y>0.98039</cdr:y>
    </cdr:to>
    <cdr:sp macro="" textlink="">
      <cdr:nvSpPr>
        <cdr:cNvPr id="2" name="TextBox 1"/>
        <cdr:cNvSpPr txBox="1"/>
      </cdr:nvSpPr>
      <cdr:spPr>
        <a:xfrm xmlns:a="http://schemas.openxmlformats.org/drawingml/2006/main">
          <a:off x="3001991" y="3700731"/>
          <a:ext cx="948906" cy="396815"/>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100" b="1" i="0" baseline="0"/>
            <a:t>Sample Sites</a:t>
          </a:r>
        </a:p>
      </cdr:txBody>
    </cdr:sp>
  </cdr:relSizeAnchor>
  <cdr:relSizeAnchor xmlns:cdr="http://schemas.openxmlformats.org/drawingml/2006/chartDrawing">
    <cdr:from>
      <cdr:x>0.04828</cdr:x>
      <cdr:y>0.28689</cdr:y>
    </cdr:from>
    <cdr:to>
      <cdr:x>0.09276</cdr:x>
      <cdr:y>0.71001</cdr:y>
    </cdr:to>
    <cdr:sp macro="" textlink="">
      <cdr:nvSpPr>
        <cdr:cNvPr id="3" name="TextBox 2"/>
        <cdr:cNvSpPr txBox="1"/>
      </cdr:nvSpPr>
      <cdr:spPr>
        <a:xfrm xmlns:a="http://schemas.openxmlformats.org/drawingml/2006/main" rot="16200000">
          <a:off x="-405441" y="1932318"/>
          <a:ext cx="1768417" cy="301923"/>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100" b="1" i="0" baseline="0"/>
            <a:t>Dissolved Oxygen (mg/L)</a:t>
          </a:r>
        </a:p>
      </cdr:txBody>
    </cdr:sp>
  </cdr:relSizeAnchor>
</c:userShapes>
</file>

<file path=ppt/drawings/drawing2.xml><?xml version="1.0" encoding="utf-8"?>
<c:userShapes xmlns:c="http://schemas.openxmlformats.org/drawingml/2006/chart">
  <cdr:relSizeAnchor xmlns:cdr="http://schemas.openxmlformats.org/drawingml/2006/chartDrawing">
    <cdr:from>
      <cdr:x>0.42914</cdr:x>
      <cdr:y>0.92819</cdr:y>
    </cdr:from>
    <cdr:to>
      <cdr:x>0.59492</cdr:x>
      <cdr:y>0.97535</cdr:y>
    </cdr:to>
    <cdr:sp macro="" textlink="">
      <cdr:nvSpPr>
        <cdr:cNvPr id="2" name="TextBox 1"/>
        <cdr:cNvSpPr txBox="1"/>
      </cdr:nvSpPr>
      <cdr:spPr>
        <a:xfrm xmlns:a="http://schemas.openxmlformats.org/drawingml/2006/main">
          <a:off x="2769080" y="3735238"/>
          <a:ext cx="1069675" cy="189781"/>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en-US" sz="1100"/>
        </a:p>
      </cdr:txBody>
    </cdr:sp>
  </cdr:relSizeAnchor>
  <cdr:relSizeAnchor xmlns:cdr="http://schemas.openxmlformats.org/drawingml/2006/chartDrawing">
    <cdr:from>
      <cdr:x>0.37567</cdr:x>
      <cdr:y>0.91318</cdr:y>
    </cdr:from>
    <cdr:to>
      <cdr:x>0.65775</cdr:x>
      <cdr:y>0.96034</cdr:y>
    </cdr:to>
    <cdr:sp macro="" textlink="">
      <cdr:nvSpPr>
        <cdr:cNvPr id="3" name="TextBox 2"/>
        <cdr:cNvSpPr txBox="1"/>
      </cdr:nvSpPr>
      <cdr:spPr>
        <a:xfrm xmlns:a="http://schemas.openxmlformats.org/drawingml/2006/main">
          <a:off x="2424023" y="3674853"/>
          <a:ext cx="1820173" cy="189781"/>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en-US" sz="1100"/>
        </a:p>
      </cdr:txBody>
    </cdr:sp>
  </cdr:relSizeAnchor>
  <cdr:relSizeAnchor xmlns:cdr="http://schemas.openxmlformats.org/drawingml/2006/chartDrawing">
    <cdr:from>
      <cdr:x>0.43984</cdr:x>
      <cdr:y>0.89175</cdr:y>
    </cdr:from>
    <cdr:to>
      <cdr:x>0.58155</cdr:x>
      <cdr:y>1</cdr:y>
    </cdr:to>
    <cdr:sp macro="" textlink="">
      <cdr:nvSpPr>
        <cdr:cNvPr id="4" name="TextBox 3"/>
        <cdr:cNvSpPr txBox="1"/>
      </cdr:nvSpPr>
      <cdr:spPr>
        <a:xfrm xmlns:a="http://schemas.openxmlformats.org/drawingml/2006/main">
          <a:off x="2838091" y="3588588"/>
          <a:ext cx="914400" cy="435634"/>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100" b="1"/>
            <a:t>Sample Sites</a:t>
          </a:r>
        </a:p>
      </cdr:txBody>
    </cdr:sp>
  </cdr:relSizeAnchor>
  <cdr:relSizeAnchor xmlns:cdr="http://schemas.openxmlformats.org/drawingml/2006/chartDrawing">
    <cdr:from>
      <cdr:x>0.04947</cdr:x>
      <cdr:y>0.24437</cdr:y>
    </cdr:from>
    <cdr:to>
      <cdr:x>0.09492</cdr:x>
      <cdr:y>0.73098</cdr:y>
    </cdr:to>
    <cdr:sp macro="" textlink="">
      <cdr:nvSpPr>
        <cdr:cNvPr id="5" name="TextBox 4"/>
        <cdr:cNvSpPr txBox="1"/>
      </cdr:nvSpPr>
      <cdr:spPr>
        <a:xfrm xmlns:a="http://schemas.openxmlformats.org/drawingml/2006/main" rot="16200000">
          <a:off x="-513270" y="1815860"/>
          <a:ext cx="1958196" cy="293299"/>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100" b="1"/>
            <a:t>Dissolved Oxygen (mg/L)</a:t>
          </a: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DDA3D3F-FA3A-43FB-819B-B918D157AE16}" type="datetimeFigureOut">
              <a:rPr lang="en-US" smtClean="0"/>
              <a:t>7/10/2012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039F434-8BE4-4208-A27E-B9B0B17D628A}" type="slidenum">
              <a:rPr lang="en-US" smtClean="0"/>
              <a:t>‹#›</a:t>
            </a:fld>
            <a:endParaRPr lang="en-US"/>
          </a:p>
        </p:txBody>
      </p:sp>
    </p:spTree>
    <p:extLst>
      <p:ext uri="{BB962C8B-B14F-4D97-AF65-F5344CB8AC3E}">
        <p14:creationId xmlns:p14="http://schemas.microsoft.com/office/powerpoint/2010/main" val="14472696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Arlington</a:t>
            </a:r>
            <a:r>
              <a:rPr lang="en-US" baseline="0" dirty="0" smtClean="0"/>
              <a:t> memorial park</a:t>
            </a:r>
          </a:p>
          <a:p>
            <a:r>
              <a:rPr lang="en-US" baseline="0" dirty="0" smtClean="0"/>
              <a:t>And rest</a:t>
            </a:r>
            <a:endParaRPr lang="en-US" dirty="0"/>
          </a:p>
        </p:txBody>
      </p:sp>
      <p:sp>
        <p:nvSpPr>
          <p:cNvPr id="4" name="Slide Number Placeholder 3"/>
          <p:cNvSpPr>
            <a:spLocks noGrp="1"/>
          </p:cNvSpPr>
          <p:nvPr>
            <p:ph type="sldNum" sz="quarter" idx="10"/>
          </p:nvPr>
        </p:nvSpPr>
        <p:spPr/>
        <p:txBody>
          <a:bodyPr/>
          <a:lstStyle/>
          <a:p>
            <a:fld id="{D039F434-8BE4-4208-A27E-B9B0B17D628A}" type="slidenum">
              <a:rPr lang="en-US" smtClean="0"/>
              <a:t>4</a:t>
            </a:fld>
            <a:endParaRPr lang="en-US"/>
          </a:p>
        </p:txBody>
      </p:sp>
    </p:spTree>
    <p:extLst>
      <p:ext uri="{BB962C8B-B14F-4D97-AF65-F5344CB8AC3E}">
        <p14:creationId xmlns:p14="http://schemas.microsoft.com/office/powerpoint/2010/main" val="2983344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Why use</a:t>
            </a:r>
            <a:r>
              <a:rPr lang="en-US" baseline="0" dirty="0" smtClean="0"/>
              <a:t> fish? By </a:t>
            </a:r>
            <a:r>
              <a:rPr lang="en-US" sz="1200" b="0" i="0" kern="1200" dirty="0" smtClean="0">
                <a:solidFill>
                  <a:schemeClr val="tx1"/>
                </a:solidFill>
                <a:effectLst/>
                <a:latin typeface="+mn-lt"/>
                <a:ea typeface="+mn-ea"/>
                <a:cs typeface="+mn-cs"/>
              </a:rPr>
              <a:t>analyzing the biodiversity of fish species present within the stream allows for analyzing of specific parameters such as Habitat alteration, flow regime modification, and changes in the trophic base of the stream biota that were previously overlooked. Advantages of using fish as biotic indicators include longer life histories providing an assessment of the long-term health of the stream and sensitivity to direct stresses such as point source and non-point source pollution, sedimentation, habitat loss, riparian zone</a:t>
            </a:r>
            <a:endParaRPr lang="en-US" dirty="0"/>
          </a:p>
        </p:txBody>
      </p:sp>
      <p:sp>
        <p:nvSpPr>
          <p:cNvPr id="4" name="Slide Number Placeholder 3"/>
          <p:cNvSpPr>
            <a:spLocks noGrp="1"/>
          </p:cNvSpPr>
          <p:nvPr>
            <p:ph type="sldNum" sz="quarter" idx="10"/>
          </p:nvPr>
        </p:nvSpPr>
        <p:spPr/>
        <p:txBody>
          <a:bodyPr/>
          <a:lstStyle/>
          <a:p>
            <a:fld id="{D039F434-8BE4-4208-A27E-B9B0B17D628A}" type="slidenum">
              <a:rPr lang="en-US" smtClean="0"/>
              <a:t>27</a:t>
            </a:fld>
            <a:endParaRPr lang="en-US"/>
          </a:p>
        </p:txBody>
      </p:sp>
    </p:spTree>
    <p:extLst>
      <p:ext uri="{BB962C8B-B14F-4D97-AF65-F5344CB8AC3E}">
        <p14:creationId xmlns:p14="http://schemas.microsoft.com/office/powerpoint/2010/main" val="54910409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video" Target="../media/media1.wmv"/><Relationship Id="rId1" Type="http://schemas.microsoft.com/office/2007/relationships/media" Target="../media/media1.wmv"/><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video" Target="../media/media1.wmv"/><Relationship Id="rId1" Type="http://schemas.microsoft.com/office/2007/relationships/media" Target="../media/media1.wmv"/><Relationship Id="rId4"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video" Target="../media/media1.wmv"/><Relationship Id="rId1" Type="http://schemas.microsoft.com/office/2007/relationships/media" Target="../media/media1.wmv"/><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video" Target="../media/media1.wmv"/><Relationship Id="rId1" Type="http://schemas.microsoft.com/office/2007/relationships/media" Target="../media/media1.wmv"/><Relationship Id="rId4"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video" Target="../media/media1.wmv"/><Relationship Id="rId1" Type="http://schemas.microsoft.com/office/2007/relationships/media" Target="../media/media1.wmv"/><Relationship Id="rId4" Type="http://schemas.openxmlformats.org/officeDocument/2006/relationships/image" Target="../media/image1.png"/></Relationships>
</file>

<file path=ppt/slideLayouts/_rels/slideLayout9.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video" Target="../media/media1.wmv"/><Relationship Id="rId1" Type="http://schemas.microsoft.com/office/2007/relationships/media" Target="../media/media1.wmv"/><Relationship Id="rId4"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8" name="Underwater.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rotWithShape="1">
          <a:blip r:embed="rId4">
            <a:lum bright="-10000" contrast="10000"/>
          </a:blip>
          <a:srcRect b="17288"/>
          <a:stretch/>
        </p:blipFill>
        <p:spPr>
          <a:xfrm>
            <a:off x="3628" y="0"/>
            <a:ext cx="9140372" cy="5040087"/>
          </a:xfrm>
          <a:prstGeom prst="rect">
            <a:avLst/>
          </a:prstGeom>
          <a:effectLst>
            <a:reflection blurRad="6350" stA="50000" endA="275" endPos="40000" dist="101600" dir="5400000" sy="-100000" algn="bl" rotWithShape="0"/>
          </a:effectLst>
        </p:spPr>
      </p:pic>
      <p:sp>
        <p:nvSpPr>
          <p:cNvPr id="2" name="Title 1"/>
          <p:cNvSpPr>
            <a:spLocks noGrp="1"/>
          </p:cNvSpPr>
          <p:nvPr>
            <p:ph type="ctrTitle"/>
          </p:nvPr>
        </p:nvSpPr>
        <p:spPr>
          <a:xfrm>
            <a:off x="228600" y="762000"/>
            <a:ext cx="8686800" cy="1470025"/>
          </a:xfrm>
        </p:spPr>
        <p:txBody>
          <a:bodyPr/>
          <a:lstStyle>
            <a:lvl1pPr>
              <a:defRPr b="1">
                <a:solidFill>
                  <a:schemeClr val="bg1"/>
                </a:solidFill>
                <a:effectLst>
                  <a:outerShdw blurRad="50800" dist="38100" dir="2700000" algn="tl" rotWithShape="0">
                    <a:prstClr val="black">
                      <a:alpha val="40000"/>
                    </a:prstClr>
                  </a:outerShdw>
                  <a:reflection blurRad="6350" stA="55000" endA="300" endPos="45500" dir="5400000" sy="-100000" algn="bl" rotWithShape="0"/>
                </a:effectLst>
              </a:defRPr>
            </a:lvl1pPr>
          </a:lstStyle>
          <a:p>
            <a:r>
              <a:rPr lang="en-US" smtClean="0"/>
              <a:t>Click to edit Master title style</a:t>
            </a:r>
            <a:endParaRPr lang="en-US"/>
          </a:p>
        </p:txBody>
      </p:sp>
      <p:sp>
        <p:nvSpPr>
          <p:cNvPr id="3" name="Subtitle 2"/>
          <p:cNvSpPr>
            <a:spLocks noGrp="1"/>
          </p:cNvSpPr>
          <p:nvPr>
            <p:ph type="subTitle" idx="1"/>
          </p:nvPr>
        </p:nvSpPr>
        <p:spPr>
          <a:xfrm>
            <a:off x="1371600" y="2927874"/>
            <a:ext cx="6400800" cy="1752600"/>
          </a:xfrm>
        </p:spPr>
        <p:txBody>
          <a:bodyPr/>
          <a:lstStyle>
            <a:lvl1pPr marL="0" indent="0" algn="ctr">
              <a:buNone/>
              <a:defRPr>
                <a:solidFill>
                  <a:schemeClr val="bg1"/>
                </a:solidFill>
                <a:effectLst>
                  <a:outerShdw blurRad="50800" dist="38100" dir="2700000" algn="tl" rotWithShape="0">
                    <a:prstClr val="black">
                      <a:alpha val="40000"/>
                    </a:prstClr>
                  </a:outerShdw>
                  <a:reflection blurRad="6350" stA="55000" endA="300" endPos="45500" dir="5400000" sy="-100000" algn="bl" rotWithShape="0"/>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056701E-279D-4010-B6E0-739AA257620B}" type="datetimeFigureOut">
              <a:rPr lang="en-US" smtClean="0"/>
              <a:t>7/10/2012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BB2CEA-3D82-4BDD-9400-F0522953981D}" type="slidenum">
              <a:rPr lang="en-US" smtClean="0"/>
              <a:t>‹#›</a:t>
            </a:fld>
            <a:endParaRPr lang="en-US"/>
          </a:p>
        </p:txBody>
      </p:sp>
    </p:spTree>
    <p:extLst>
      <p:ext uri="{BB962C8B-B14F-4D97-AF65-F5344CB8AC3E}">
        <p14:creationId xmlns:p14="http://schemas.microsoft.com/office/powerpoint/2010/main" val="28133372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419"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hold" display="0">
                  <p:stCondLst>
                    <p:cond delay="indefinite"/>
                  </p:stCondLst>
                </p:cTn>
                <p:tgtEl>
                  <p:spTgt spid="8"/>
                </p:tgtEl>
              </p:cMediaNode>
            </p:video>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8"/>
                                        </p:tgtEl>
                                      </p:cBhvr>
                                    </p:cmd>
                                  </p:childTnLst>
                                </p:cTn>
                              </p:par>
                            </p:childTnLst>
                          </p:cTn>
                        </p:par>
                      </p:childTnLst>
                    </p:cTn>
                  </p:par>
                </p:childTnLst>
              </p:cTn>
              <p:nextCondLst>
                <p:cond evt="onClick" delay="0">
                  <p:tgtEl>
                    <p:spTgt spid="8"/>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228600" y="43926"/>
            <a:ext cx="8686800" cy="1143000"/>
          </a:xfrm>
        </p:spPr>
        <p:txBody>
          <a:bodyPr/>
          <a:lstStyle>
            <a:lvl1pPr>
              <a:defRPr b="1">
                <a:solidFill>
                  <a:schemeClr val="bg1"/>
                </a:solidFill>
                <a:effectLst>
                  <a:outerShdw blurRad="50800" dist="38100" dir="2700000" algn="tl" rotWithShape="0">
                    <a:prstClr val="black">
                      <a:alpha val="40000"/>
                    </a:prstClr>
                  </a:outerShdw>
                  <a:reflection blurRad="6350" stA="55000" endA="300" endPos="45500" dir="5400000" sy="-100000" algn="bl" rotWithShape="0"/>
                </a:effectLst>
              </a:defRPr>
            </a:lvl1pPr>
          </a:lstStyle>
          <a:p>
            <a:r>
              <a:rPr lang="en-US" smtClean="0"/>
              <a:t>Click to edit Master title style</a:t>
            </a:r>
            <a:endParaRPr lang="en-US"/>
          </a:p>
        </p:txBody>
      </p:sp>
      <p:sp>
        <p:nvSpPr>
          <p:cNvPr id="3" name="Vertical Text Placeholder 2"/>
          <p:cNvSpPr>
            <a:spLocks noGrp="1"/>
          </p:cNvSpPr>
          <p:nvPr>
            <p:ph type="body" orient="vert" idx="1"/>
          </p:nvPr>
        </p:nvSpPr>
        <p:spPr>
          <a:xfrm>
            <a:off x="228600" y="1369488"/>
            <a:ext cx="8686800" cy="4922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056701E-279D-4010-B6E0-739AA257620B}" type="datetimeFigureOut">
              <a:rPr lang="en-US" smtClean="0"/>
              <a:t>7/10/2012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BB2CEA-3D82-4BDD-9400-F0522953981D}" type="slidenum">
              <a:rPr lang="en-US" smtClean="0"/>
              <a:t>‹#›</a:t>
            </a:fld>
            <a:endParaRPr lang="en-US"/>
          </a:p>
        </p:txBody>
      </p:sp>
    </p:spTree>
    <p:extLst>
      <p:ext uri="{BB962C8B-B14F-4D97-AF65-F5344CB8AC3E}">
        <p14:creationId xmlns:p14="http://schemas.microsoft.com/office/powerpoint/2010/main" val="3161127888"/>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pic>
        <p:nvPicPr>
          <p:cNvPr id="8" name="Underwater.wmv">
            <a:hlinkClick r:id="" action="ppaction://media"/>
          </p:cNvPr>
          <p:cNvPicPr>
            <a:picLocks noChangeAspect="1"/>
          </p:cNvPicPr>
          <p:nvPr userDrawn="1">
            <a:videoFile r:link="rId2"/>
            <p:extLst>
              <p:ext uri="{DAA4B4D4-6D71-4841-9C94-3DE7FCFB9230}">
                <p14:media xmlns:p14="http://schemas.microsoft.com/office/powerpoint/2010/main" r:embed="rId1"/>
              </p:ext>
            </p:extLst>
          </p:nvPr>
        </p:nvPicPr>
        <p:blipFill rotWithShape="1">
          <a:blip r:embed="rId4">
            <a:lum bright="-10000" contrast="10000"/>
          </a:blip>
          <a:srcRect t="69492" b="17288"/>
          <a:stretch/>
        </p:blipFill>
        <p:spPr>
          <a:xfrm>
            <a:off x="3628" y="5943600"/>
            <a:ext cx="9140372" cy="805542"/>
          </a:xfrm>
          <a:prstGeom prst="rect">
            <a:avLst/>
          </a:prstGeom>
          <a:effectLst/>
        </p:spPr>
      </p:pic>
      <p:sp>
        <p:nvSpPr>
          <p:cNvPr id="2" name="Vertical Title 1"/>
          <p:cNvSpPr>
            <a:spLocks noGrp="1"/>
          </p:cNvSpPr>
          <p:nvPr>
            <p:ph type="title" orient="vert"/>
          </p:nvPr>
        </p:nvSpPr>
        <p:spPr>
          <a:xfrm>
            <a:off x="6846348" y="79956"/>
            <a:ext cx="2057400" cy="5851525"/>
          </a:xfrm>
        </p:spPr>
        <p:txBody>
          <a:bodyPr vert="eaVert"/>
          <a:lstStyle>
            <a:lvl1pPr algn="l">
              <a:defRPr>
                <a:solidFill>
                  <a:schemeClr val="tx1"/>
                </a:solidFill>
              </a:defRPr>
            </a:lvl1pPr>
          </a:lstStyle>
          <a:p>
            <a:r>
              <a:rPr lang="en-US" smtClean="0"/>
              <a:t>Click to edit Master title style</a:t>
            </a:r>
            <a:endParaRPr lang="en-US"/>
          </a:p>
        </p:txBody>
      </p:sp>
      <p:sp>
        <p:nvSpPr>
          <p:cNvPr id="3" name="Vertical Text Placeholder 2"/>
          <p:cNvSpPr>
            <a:spLocks noGrp="1"/>
          </p:cNvSpPr>
          <p:nvPr>
            <p:ph type="body" orient="vert" idx="1"/>
          </p:nvPr>
        </p:nvSpPr>
        <p:spPr>
          <a:xfrm>
            <a:off x="228600" y="79956"/>
            <a:ext cx="6465348"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056701E-279D-4010-B6E0-739AA257620B}" type="datetimeFigureOut">
              <a:rPr lang="en-US" smtClean="0"/>
              <a:t>7/10/2012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BB2CEA-3D82-4BDD-9400-F0522953981D}" type="slidenum">
              <a:rPr lang="en-US" smtClean="0"/>
              <a:t>‹#›</a:t>
            </a:fld>
            <a:endParaRPr lang="en-US"/>
          </a:p>
        </p:txBody>
      </p:sp>
    </p:spTree>
    <p:extLst>
      <p:ext uri="{BB962C8B-B14F-4D97-AF65-F5344CB8AC3E}">
        <p14:creationId xmlns:p14="http://schemas.microsoft.com/office/powerpoint/2010/main" val="11391765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419"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8"/>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8"/>
                                        </p:tgtEl>
                                      </p:cBhvr>
                                    </p:cmd>
                                  </p:childTnLst>
                                </p:cTn>
                              </p:par>
                            </p:childTnLst>
                          </p:cTn>
                        </p:par>
                      </p:childTnLst>
                    </p:cTn>
                  </p:par>
                </p:childTnLst>
              </p:cTn>
              <p:nextCondLst>
                <p:cond evt="onClick" delay="0">
                  <p:tgtEl>
                    <p:spTgt spid="8"/>
                  </p:tgtEl>
                </p:cond>
              </p:nextCondLst>
            </p:seq>
            <p:video>
              <p:cMediaNode vol="80000">
                <p:cTn id="12" repeatCount="indefinite" fill="hold" display="0">
                  <p:stCondLst>
                    <p:cond delay="indefinite"/>
                  </p:stCondLst>
                </p:cTn>
                <p:tgtEl>
                  <p:spTgt spid="8"/>
                </p:tgtEl>
              </p:cMediaNode>
            </p:video>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28600" y="43926"/>
            <a:ext cx="8686800" cy="1143000"/>
          </a:xfrm>
        </p:spPr>
        <p:txBody>
          <a:bodyPr/>
          <a:lstStyle>
            <a:lvl1pPr>
              <a:defRPr b="1">
                <a:solidFill>
                  <a:schemeClr val="bg1"/>
                </a:solidFill>
                <a:effectLst>
                  <a:outerShdw blurRad="50800" dist="38100" dir="2700000" algn="tl" rotWithShape="0">
                    <a:prstClr val="black">
                      <a:alpha val="40000"/>
                    </a:prstClr>
                  </a:outerShdw>
                  <a:reflection blurRad="6350" stA="55000" endA="300" endPos="45500" dir="5400000" sy="-100000" algn="bl" rotWithShape="0"/>
                </a:effectLst>
              </a:defRPr>
            </a:lvl1pPr>
          </a:lstStyle>
          <a:p>
            <a:r>
              <a:rPr lang="en-US" smtClean="0"/>
              <a:t>Click to edit Master title style</a:t>
            </a:r>
            <a:endParaRPr lang="en-US"/>
          </a:p>
        </p:txBody>
      </p:sp>
      <p:sp>
        <p:nvSpPr>
          <p:cNvPr id="3" name="Content Placeholder 2"/>
          <p:cNvSpPr>
            <a:spLocks noGrp="1"/>
          </p:cNvSpPr>
          <p:nvPr>
            <p:ph idx="1"/>
          </p:nvPr>
        </p:nvSpPr>
        <p:spPr>
          <a:xfrm>
            <a:off x="228600" y="1380246"/>
            <a:ext cx="8686800" cy="49377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056701E-279D-4010-B6E0-739AA257620B}" type="datetimeFigureOut">
              <a:rPr lang="en-US" smtClean="0"/>
              <a:t>7/10/2012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BB2CEA-3D82-4BDD-9400-F0522953981D}" type="slidenum">
              <a:rPr lang="en-US" smtClean="0"/>
              <a:t>‹#›</a:t>
            </a:fld>
            <a:endParaRPr lang="en-US"/>
          </a:p>
        </p:txBody>
      </p:sp>
    </p:spTree>
    <p:extLst>
      <p:ext uri="{BB962C8B-B14F-4D97-AF65-F5344CB8AC3E}">
        <p14:creationId xmlns:p14="http://schemas.microsoft.com/office/powerpoint/2010/main" val="3825790850"/>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8" name="Underwater.wmv">
            <a:hlinkClick r:id="" action="ppaction://media"/>
          </p:cNvPr>
          <p:cNvPicPr>
            <a:picLocks noChangeAspect="1"/>
          </p:cNvPicPr>
          <p:nvPr userDrawn="1">
            <a:videoFile r:link="rId2"/>
            <p:extLst>
              <p:ext uri="{DAA4B4D4-6D71-4841-9C94-3DE7FCFB9230}">
                <p14:media xmlns:p14="http://schemas.microsoft.com/office/powerpoint/2010/main" r:embed="rId1"/>
              </p:ext>
            </p:extLst>
          </p:nvPr>
        </p:nvPicPr>
        <p:blipFill rotWithShape="1">
          <a:blip r:embed="rId4">
            <a:lum bright="-10000" contrast="10000"/>
          </a:blip>
          <a:srcRect t="33942" b="17288"/>
          <a:stretch/>
        </p:blipFill>
        <p:spPr>
          <a:xfrm>
            <a:off x="3628" y="0"/>
            <a:ext cx="9140372" cy="2971800"/>
          </a:xfrm>
          <a:prstGeom prst="rect">
            <a:avLst/>
          </a:prstGeom>
          <a:effectLst>
            <a:reflection blurRad="6350" stA="50000" endPos="95000" dist="101600" dir="5400000" sy="-100000" algn="bl" rotWithShape="0"/>
          </a:effectLst>
        </p:spPr>
      </p:pic>
      <p:sp>
        <p:nvSpPr>
          <p:cNvPr id="2" name="Title 1"/>
          <p:cNvSpPr>
            <a:spLocks noGrp="1"/>
          </p:cNvSpPr>
          <p:nvPr>
            <p:ph type="title"/>
          </p:nvPr>
        </p:nvSpPr>
        <p:spPr>
          <a:xfrm>
            <a:off x="228600" y="4624387"/>
            <a:ext cx="8686799" cy="1362075"/>
          </a:xfrm>
        </p:spPr>
        <p:txBody>
          <a:bodyPr anchor="t"/>
          <a:lstStyle>
            <a:lvl1pPr algn="l">
              <a:defRPr sz="4000" b="1" cap="all">
                <a:solidFill>
                  <a:schemeClr val="tx1"/>
                </a:solidFill>
                <a:effectLst>
                  <a:reflection blurRad="6350" stA="25000" endPos="45500" dir="5400000" sy="-100000" algn="bl" rotWithShape="0"/>
                </a:effectLst>
              </a:defRPr>
            </a:lvl1pPr>
          </a:lstStyle>
          <a:p>
            <a:r>
              <a:rPr lang="en-US" smtClean="0"/>
              <a:t>Click to edit Master title style</a:t>
            </a:r>
            <a:endParaRPr lang="en-US"/>
          </a:p>
        </p:txBody>
      </p:sp>
      <p:sp>
        <p:nvSpPr>
          <p:cNvPr id="3" name="Text Placeholder 2"/>
          <p:cNvSpPr>
            <a:spLocks noGrp="1"/>
          </p:cNvSpPr>
          <p:nvPr>
            <p:ph type="body" idx="1"/>
          </p:nvPr>
        </p:nvSpPr>
        <p:spPr>
          <a:xfrm>
            <a:off x="228600" y="3124200"/>
            <a:ext cx="8686799" cy="1500187"/>
          </a:xfrm>
        </p:spPr>
        <p:txBody>
          <a:bodyPr anchor="b"/>
          <a:lstStyle>
            <a:lvl1pPr marL="0" indent="0">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056701E-279D-4010-B6E0-739AA257620B}" type="datetimeFigureOut">
              <a:rPr lang="en-US" smtClean="0"/>
              <a:t>7/10/2012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BB2CEA-3D82-4BDD-9400-F0522953981D}" type="slidenum">
              <a:rPr lang="en-US" smtClean="0"/>
              <a:t>‹#›</a:t>
            </a:fld>
            <a:endParaRPr lang="en-US"/>
          </a:p>
        </p:txBody>
      </p:sp>
    </p:spTree>
    <p:extLst>
      <p:ext uri="{BB962C8B-B14F-4D97-AF65-F5344CB8AC3E}">
        <p14:creationId xmlns:p14="http://schemas.microsoft.com/office/powerpoint/2010/main" val="11242152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0419"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hold" display="0">
                  <p:stCondLst>
                    <p:cond delay="indefinite"/>
                  </p:stCondLst>
                </p:cTn>
                <p:tgtEl>
                  <p:spTgt spid="8"/>
                </p:tgtEl>
              </p:cMediaNode>
            </p:video>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228600" y="43926"/>
            <a:ext cx="8686800" cy="1143000"/>
          </a:xfrm>
        </p:spPr>
        <p:txBody>
          <a:bodyPr/>
          <a:lstStyle>
            <a:lvl1pPr>
              <a:defRPr b="1">
                <a:solidFill>
                  <a:schemeClr val="bg1"/>
                </a:solidFill>
                <a:effectLst>
                  <a:outerShdw blurRad="50800" dist="38100" dir="2700000" algn="tl" rotWithShape="0">
                    <a:prstClr val="black">
                      <a:alpha val="40000"/>
                    </a:prstClr>
                  </a:outerShdw>
                  <a:reflection blurRad="6350" stA="55000" endA="300" endPos="45500" dir="5400000" sy="-100000" algn="bl" rotWithShape="0"/>
                </a:effectLst>
              </a:defRPr>
            </a:lvl1pPr>
          </a:lstStyle>
          <a:p>
            <a:r>
              <a:rPr lang="en-US" smtClean="0"/>
              <a:t>Click to edit Master title style</a:t>
            </a:r>
            <a:endParaRPr lang="en-US"/>
          </a:p>
        </p:txBody>
      </p:sp>
      <p:sp>
        <p:nvSpPr>
          <p:cNvPr id="3" name="Content Placeholder 2"/>
          <p:cNvSpPr>
            <a:spLocks noGrp="1"/>
          </p:cNvSpPr>
          <p:nvPr>
            <p:ph sz="half" idx="1"/>
          </p:nvPr>
        </p:nvSpPr>
        <p:spPr>
          <a:xfrm>
            <a:off x="240254" y="1371600"/>
            <a:ext cx="4255546" cy="493776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371600"/>
            <a:ext cx="4267200" cy="493776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056701E-279D-4010-B6E0-739AA257620B}" type="datetimeFigureOut">
              <a:rPr lang="en-US" smtClean="0"/>
              <a:t>7/10/2012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7BB2CEA-3D82-4BDD-9400-F0522953981D}" type="slidenum">
              <a:rPr lang="en-US" smtClean="0"/>
              <a:t>‹#›</a:t>
            </a:fld>
            <a:endParaRPr lang="en-US"/>
          </a:p>
        </p:txBody>
      </p:sp>
    </p:spTree>
    <p:extLst>
      <p:ext uri="{BB962C8B-B14F-4D97-AF65-F5344CB8AC3E}">
        <p14:creationId xmlns:p14="http://schemas.microsoft.com/office/powerpoint/2010/main" val="1159675658"/>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28600" y="43926"/>
            <a:ext cx="8686800" cy="1143000"/>
          </a:xfrm>
        </p:spPr>
        <p:txBody>
          <a:bodyPr/>
          <a:lstStyle>
            <a:lvl1pPr>
              <a:defRPr b="1">
                <a:solidFill>
                  <a:schemeClr val="bg1"/>
                </a:solidFill>
                <a:effectLst>
                  <a:outerShdw blurRad="50800" dist="38100" dir="2700000" algn="tl" rotWithShape="0">
                    <a:prstClr val="black">
                      <a:alpha val="40000"/>
                    </a:prstClr>
                  </a:outerShdw>
                  <a:reflection blurRad="6350" stA="55000" endA="300" endPos="45500" dir="5400000" sy="-100000" algn="bl" rotWithShape="0"/>
                </a:effectLst>
              </a:defRPr>
            </a:lvl1pPr>
          </a:lstStyle>
          <a:p>
            <a:r>
              <a:rPr lang="en-US" smtClean="0"/>
              <a:t>Click to edit Master title style</a:t>
            </a:r>
            <a:endParaRPr lang="en-US"/>
          </a:p>
        </p:txBody>
      </p:sp>
      <p:sp>
        <p:nvSpPr>
          <p:cNvPr id="3" name="Text Placeholder 2"/>
          <p:cNvSpPr>
            <a:spLocks noGrp="1"/>
          </p:cNvSpPr>
          <p:nvPr>
            <p:ph type="body" idx="1"/>
          </p:nvPr>
        </p:nvSpPr>
        <p:spPr>
          <a:xfrm>
            <a:off x="228600" y="1374960"/>
            <a:ext cx="42687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228600" y="2014722"/>
            <a:ext cx="4268788" cy="429768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374960"/>
            <a:ext cx="42703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014722"/>
            <a:ext cx="4270375" cy="429768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056701E-279D-4010-B6E0-739AA257620B}" type="datetimeFigureOut">
              <a:rPr lang="en-US" smtClean="0"/>
              <a:t>7/10/2012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7BB2CEA-3D82-4BDD-9400-F0522953981D}" type="slidenum">
              <a:rPr lang="en-US" smtClean="0"/>
              <a:t>‹#›</a:t>
            </a:fld>
            <a:endParaRPr lang="en-US"/>
          </a:p>
        </p:txBody>
      </p:sp>
    </p:spTree>
    <p:extLst>
      <p:ext uri="{BB962C8B-B14F-4D97-AF65-F5344CB8AC3E}">
        <p14:creationId xmlns:p14="http://schemas.microsoft.com/office/powerpoint/2010/main" val="3458344479"/>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228600" y="43926"/>
            <a:ext cx="8686800" cy="1143000"/>
          </a:xfrm>
        </p:spPr>
        <p:txBody>
          <a:bodyPr/>
          <a:lstStyle>
            <a:lvl1pPr>
              <a:defRPr b="1">
                <a:solidFill>
                  <a:schemeClr val="bg1"/>
                </a:solidFill>
                <a:effectLst>
                  <a:outerShdw blurRad="50800" dist="38100" dir="2700000" algn="tl" rotWithShape="0">
                    <a:prstClr val="black">
                      <a:alpha val="40000"/>
                    </a:prstClr>
                  </a:outerShdw>
                  <a:reflection blurRad="6350" stA="55000" endA="300" endPos="45500" dir="5400000" sy="-100000" algn="bl" rotWithShape="0"/>
                </a:effectLst>
              </a:defRPr>
            </a:lvl1p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056701E-279D-4010-B6E0-739AA257620B}" type="datetimeFigureOut">
              <a:rPr lang="en-US" smtClean="0"/>
              <a:t>7/10/2012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7BB2CEA-3D82-4BDD-9400-F0522953981D}" type="slidenum">
              <a:rPr lang="en-US" smtClean="0"/>
              <a:t>‹#›</a:t>
            </a:fld>
            <a:endParaRPr lang="en-US"/>
          </a:p>
        </p:txBody>
      </p:sp>
    </p:spTree>
    <p:extLst>
      <p:ext uri="{BB962C8B-B14F-4D97-AF65-F5344CB8AC3E}">
        <p14:creationId xmlns:p14="http://schemas.microsoft.com/office/powerpoint/2010/main" val="3080625024"/>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pic>
        <p:nvPicPr>
          <p:cNvPr id="6" name="Underwater.wmv">
            <a:hlinkClick r:id="" action="ppaction://media"/>
          </p:cNvPr>
          <p:cNvPicPr>
            <a:picLocks noChangeAspect="1"/>
          </p:cNvPicPr>
          <p:nvPr userDrawn="1">
            <a:videoFile r:link="rId2"/>
            <p:extLst>
              <p:ext uri="{DAA4B4D4-6D71-4841-9C94-3DE7FCFB9230}">
                <p14:media xmlns:p14="http://schemas.microsoft.com/office/powerpoint/2010/main" r:embed="rId1"/>
              </p:ext>
            </p:extLst>
          </p:nvPr>
        </p:nvPicPr>
        <p:blipFill rotWithShape="1">
          <a:blip r:embed="rId4">
            <a:lum bright="-10000" contrast="10000"/>
          </a:blip>
          <a:srcRect t="69492" b="17288"/>
          <a:stretch/>
        </p:blipFill>
        <p:spPr>
          <a:xfrm>
            <a:off x="3628" y="5943600"/>
            <a:ext cx="9140372" cy="805542"/>
          </a:xfrm>
          <a:prstGeom prst="rect">
            <a:avLst/>
          </a:prstGeom>
          <a:effectLst/>
        </p:spPr>
      </p:pic>
      <p:sp>
        <p:nvSpPr>
          <p:cNvPr id="2" name="Date Placeholder 1"/>
          <p:cNvSpPr>
            <a:spLocks noGrp="1"/>
          </p:cNvSpPr>
          <p:nvPr>
            <p:ph type="dt" sz="half" idx="10"/>
          </p:nvPr>
        </p:nvSpPr>
        <p:spPr/>
        <p:txBody>
          <a:bodyPr/>
          <a:lstStyle/>
          <a:p>
            <a:fld id="{2056701E-279D-4010-B6E0-739AA257620B}" type="datetimeFigureOut">
              <a:rPr lang="en-US" smtClean="0"/>
              <a:t>7/10/2012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7BB2CEA-3D82-4BDD-9400-F0522953981D}" type="slidenum">
              <a:rPr lang="en-US" smtClean="0"/>
              <a:t>‹#›</a:t>
            </a:fld>
            <a:endParaRPr lang="en-US"/>
          </a:p>
        </p:txBody>
      </p:sp>
    </p:spTree>
    <p:extLst>
      <p:ext uri="{BB962C8B-B14F-4D97-AF65-F5344CB8AC3E}">
        <p14:creationId xmlns:p14="http://schemas.microsoft.com/office/powerpoint/2010/main" val="2039965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419"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6"/>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6"/>
                                        </p:tgtEl>
                                      </p:cBhvr>
                                    </p:cmd>
                                  </p:childTnLst>
                                </p:cTn>
                              </p:par>
                            </p:childTnLst>
                          </p:cTn>
                        </p:par>
                      </p:childTnLst>
                    </p:cTn>
                  </p:par>
                </p:childTnLst>
              </p:cTn>
              <p:nextCondLst>
                <p:cond evt="onClick" delay="0">
                  <p:tgtEl>
                    <p:spTgt spid="6"/>
                  </p:tgtEl>
                </p:cond>
              </p:nextCondLst>
            </p:seq>
            <p:video>
              <p:cMediaNode vol="80000">
                <p:cTn id="12" repeatCount="indefinite" fill="hold" display="0">
                  <p:stCondLst>
                    <p:cond delay="indefinite"/>
                  </p:stCondLst>
                </p:cTn>
                <p:tgtEl>
                  <p:spTgt spid="6"/>
                </p:tgtEl>
              </p:cMediaNode>
            </p:video>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pic>
        <p:nvPicPr>
          <p:cNvPr id="10" name="Underwater.wmv">
            <a:hlinkClick r:id="" action="ppaction://media"/>
          </p:cNvPr>
          <p:cNvPicPr>
            <a:picLocks noChangeAspect="1"/>
          </p:cNvPicPr>
          <p:nvPr userDrawn="1">
            <a:videoFile r:link="rId2"/>
            <p:extLst>
              <p:ext uri="{DAA4B4D4-6D71-4841-9C94-3DE7FCFB9230}">
                <p14:media xmlns:p14="http://schemas.microsoft.com/office/powerpoint/2010/main" r:embed="rId1"/>
              </p:ext>
            </p:extLst>
          </p:nvPr>
        </p:nvPicPr>
        <p:blipFill rotWithShape="1">
          <a:blip r:embed="rId4">
            <a:lum bright="-10000" contrast="10000"/>
          </a:blip>
          <a:srcRect t="69492" b="17288"/>
          <a:stretch/>
        </p:blipFill>
        <p:spPr>
          <a:xfrm>
            <a:off x="3628" y="5943600"/>
            <a:ext cx="9140372" cy="805542"/>
          </a:xfrm>
          <a:prstGeom prst="rect">
            <a:avLst/>
          </a:prstGeom>
          <a:effectLst/>
        </p:spPr>
      </p:pic>
      <p:sp>
        <p:nvSpPr>
          <p:cNvPr id="2" name="Title 1"/>
          <p:cNvSpPr>
            <a:spLocks noGrp="1"/>
          </p:cNvSpPr>
          <p:nvPr>
            <p:ph type="title"/>
          </p:nvPr>
        </p:nvSpPr>
        <p:spPr>
          <a:xfrm>
            <a:off x="228600" y="54684"/>
            <a:ext cx="3236913" cy="1162050"/>
          </a:xfrm>
        </p:spPr>
        <p:txBody>
          <a:bodyPr anchor="b"/>
          <a:lstStyle>
            <a:lvl1pPr algn="l">
              <a:defRPr sz="2000" b="1">
                <a:solidFill>
                  <a:schemeClr val="tx1"/>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3575050" y="54684"/>
            <a:ext cx="53403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228600" y="1216734"/>
            <a:ext cx="32369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056701E-279D-4010-B6E0-739AA257620B}" type="datetimeFigureOut">
              <a:rPr lang="en-US" smtClean="0"/>
              <a:t>7/10/2012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7BB2CEA-3D82-4BDD-9400-F0522953981D}" type="slidenum">
              <a:rPr lang="en-US" smtClean="0"/>
              <a:t>‹#›</a:t>
            </a:fld>
            <a:endParaRPr lang="en-US"/>
          </a:p>
        </p:txBody>
      </p:sp>
    </p:spTree>
    <p:extLst>
      <p:ext uri="{BB962C8B-B14F-4D97-AF65-F5344CB8AC3E}">
        <p14:creationId xmlns:p14="http://schemas.microsoft.com/office/powerpoint/2010/main" val="32646767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419"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0"/>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10"/>
                                        </p:tgtEl>
                                      </p:cBhvr>
                                    </p:cmd>
                                  </p:childTnLst>
                                </p:cTn>
                              </p:par>
                            </p:childTnLst>
                          </p:cTn>
                        </p:par>
                      </p:childTnLst>
                    </p:cTn>
                  </p:par>
                </p:childTnLst>
              </p:cTn>
              <p:nextCondLst>
                <p:cond evt="onClick" delay="0">
                  <p:tgtEl>
                    <p:spTgt spid="10"/>
                  </p:tgtEl>
                </p:cond>
              </p:nextCondLst>
            </p:seq>
            <p:video>
              <p:cMediaNode vol="80000">
                <p:cTn id="12" repeatCount="indefinite" fill="hold" display="0">
                  <p:stCondLst>
                    <p:cond delay="indefinite"/>
                  </p:stCondLst>
                </p:cTn>
                <p:tgtEl>
                  <p:spTgt spid="10"/>
                </p:tgtEl>
              </p:cMediaNode>
            </p:video>
          </p:childTnLst>
        </p:cTn>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pic>
        <p:nvPicPr>
          <p:cNvPr id="9" name="Underwater.wmv">
            <a:hlinkClick r:id="" action="ppaction://media"/>
          </p:cNvPr>
          <p:cNvPicPr>
            <a:picLocks noChangeAspect="1"/>
          </p:cNvPicPr>
          <p:nvPr userDrawn="1">
            <a:videoFile r:link="rId2"/>
            <p:extLst>
              <p:ext uri="{DAA4B4D4-6D71-4841-9C94-3DE7FCFB9230}">
                <p14:media xmlns:p14="http://schemas.microsoft.com/office/powerpoint/2010/main" r:embed="rId1"/>
              </p:ext>
            </p:extLst>
          </p:nvPr>
        </p:nvPicPr>
        <p:blipFill rotWithShape="1">
          <a:blip r:embed="rId4">
            <a:lum bright="-10000" contrast="10000"/>
          </a:blip>
          <a:srcRect t="69492" b="17288"/>
          <a:stretch/>
        </p:blipFill>
        <p:spPr>
          <a:xfrm>
            <a:off x="3628" y="5943600"/>
            <a:ext cx="9140372" cy="805542"/>
          </a:xfrm>
          <a:prstGeom prst="rect">
            <a:avLst/>
          </a:prstGeom>
          <a:effectLst/>
        </p:spPr>
      </p:pic>
      <p:sp>
        <p:nvSpPr>
          <p:cNvPr id="2" name="Title 1"/>
          <p:cNvSpPr>
            <a:spLocks noGrp="1"/>
          </p:cNvSpPr>
          <p:nvPr>
            <p:ph type="title"/>
          </p:nvPr>
        </p:nvSpPr>
        <p:spPr>
          <a:xfrm>
            <a:off x="1792288" y="4416425"/>
            <a:ext cx="5486400" cy="566738"/>
          </a:xfrm>
        </p:spPr>
        <p:txBody>
          <a:bodyPr anchor="b"/>
          <a:lstStyle>
            <a:lvl1pPr algn="l">
              <a:defRPr sz="2000" b="1">
                <a:solidFill>
                  <a:schemeClr val="tx1"/>
                </a:solidFill>
              </a:defRPr>
            </a:lvl1pPr>
          </a:lstStyle>
          <a:p>
            <a:r>
              <a:rPr lang="en-US" smtClean="0"/>
              <a:t>Click to edit Master title style</a:t>
            </a:r>
            <a:endParaRPr lang="en-US"/>
          </a:p>
        </p:txBody>
      </p:sp>
      <p:sp>
        <p:nvSpPr>
          <p:cNvPr id="3" name="Picture Placeholder 2"/>
          <p:cNvSpPr>
            <a:spLocks noGrp="1"/>
          </p:cNvSpPr>
          <p:nvPr>
            <p:ph type="pic" idx="1"/>
          </p:nvPr>
        </p:nvSpPr>
        <p:spPr>
          <a:xfrm>
            <a:off x="1792288" y="228600"/>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4983163"/>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056701E-279D-4010-B6E0-739AA257620B}" type="datetimeFigureOut">
              <a:rPr lang="en-US" smtClean="0"/>
              <a:t>7/10/2012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7BB2CEA-3D82-4BDD-9400-F0522953981D}" type="slidenum">
              <a:rPr lang="en-US" smtClean="0"/>
              <a:t>‹#›</a:t>
            </a:fld>
            <a:endParaRPr lang="en-US"/>
          </a:p>
        </p:txBody>
      </p:sp>
    </p:spTree>
    <p:extLst>
      <p:ext uri="{BB962C8B-B14F-4D97-AF65-F5344CB8AC3E}">
        <p14:creationId xmlns:p14="http://schemas.microsoft.com/office/powerpoint/2010/main" val="22841761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419"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9"/>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9"/>
                                        </p:tgtEl>
                                      </p:cBhvr>
                                    </p:cmd>
                                  </p:childTnLst>
                                </p:cTn>
                              </p:par>
                            </p:childTnLst>
                          </p:cTn>
                        </p:par>
                      </p:childTnLst>
                    </p:cTn>
                  </p:par>
                </p:childTnLst>
              </p:cTn>
              <p:nextCondLst>
                <p:cond evt="onClick" delay="0">
                  <p:tgtEl>
                    <p:spTgt spid="9"/>
                  </p:tgtEl>
                </p:cond>
              </p:nextCondLst>
            </p:seq>
            <p:video>
              <p:cMediaNode vol="80000">
                <p:cTn id="12" repeatCount="indefinite" fill="hold" display="0">
                  <p:stCondLst>
                    <p:cond delay="indefinite"/>
                  </p:stCondLst>
                </p:cTn>
                <p:tgtEl>
                  <p:spTgt spid="9"/>
                </p:tgtEl>
              </p:cMediaNode>
            </p:video>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microsoft.com/office/2007/relationships/media" Target="../media/media1.wm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video" Target="../media/media1.wmv"/></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Underwater.wmv">
            <a:hlinkClick r:id="" action="ppaction://media"/>
          </p:cNvPr>
          <p:cNvPicPr>
            <a:picLocks noChangeAspect="1"/>
          </p:cNvPicPr>
          <p:nvPr>
            <a:videoFile r:link="rId14"/>
            <p:extLst>
              <p:ext uri="{DAA4B4D4-6D71-4841-9C94-3DE7FCFB9230}">
                <p14:media xmlns:p14="http://schemas.microsoft.com/office/powerpoint/2010/main" r:embed="rId13"/>
              </p:ext>
            </p:extLst>
          </p:nvPr>
        </p:nvPicPr>
        <p:blipFill rotWithShape="1">
          <a:blip r:embed="rId15">
            <a:lum bright="-10000" contrast="10000"/>
          </a:blip>
          <a:srcRect t="62763" b="17288"/>
          <a:stretch/>
        </p:blipFill>
        <p:spPr>
          <a:xfrm>
            <a:off x="3628" y="0"/>
            <a:ext cx="9140372" cy="1215573"/>
          </a:xfrm>
          <a:prstGeom prst="rect">
            <a:avLst/>
          </a:prstGeom>
          <a:effectLst>
            <a:reflection blurRad="6350" stA="25000" endPos="95000" dist="101600" dir="5400000" sy="-100000" algn="bl" rotWithShape="0"/>
          </a:effectLst>
        </p:spPr>
      </p:pic>
      <p:sp>
        <p:nvSpPr>
          <p:cNvPr id="2" name="Title Placeholder 1"/>
          <p:cNvSpPr>
            <a:spLocks noGrp="1"/>
          </p:cNvSpPr>
          <p:nvPr>
            <p:ph type="title"/>
          </p:nvPr>
        </p:nvSpPr>
        <p:spPr>
          <a:xfrm>
            <a:off x="228600" y="47172"/>
            <a:ext cx="86868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228600" y="1369998"/>
            <a:ext cx="8686800" cy="493776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2286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056701E-279D-4010-B6E0-739AA257620B}" type="datetimeFigureOut">
              <a:rPr lang="en-US" smtClean="0"/>
              <a:t>7/10/2012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7818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7BB2CEA-3D82-4BDD-9400-F0522953981D}" type="slidenum">
              <a:rPr lang="en-US" smtClean="0"/>
              <a:t>‹#›</a:t>
            </a:fld>
            <a:endParaRPr lang="en-US"/>
          </a:p>
        </p:txBody>
      </p:sp>
    </p:spTree>
    <p:extLst>
      <p:ext uri="{BB962C8B-B14F-4D97-AF65-F5344CB8AC3E}">
        <p14:creationId xmlns:p14="http://schemas.microsoft.com/office/powerpoint/2010/main" val="76888420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419"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9"/>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9"/>
                                        </p:tgtEl>
                                      </p:cBhvr>
                                    </p:cmd>
                                  </p:childTnLst>
                                </p:cTn>
                              </p:par>
                            </p:childTnLst>
                          </p:cTn>
                        </p:par>
                      </p:childTnLst>
                    </p:cTn>
                  </p:par>
                </p:childTnLst>
              </p:cTn>
              <p:nextCondLst>
                <p:cond evt="onClick" delay="0">
                  <p:tgtEl>
                    <p:spTgt spid="9"/>
                  </p:tgtEl>
                </p:cond>
              </p:nextCondLst>
            </p:seq>
            <p:video>
              <p:cMediaNode vol="80000">
                <p:cTn id="12" repeatCount="indefinite" fill="hold" display="0">
                  <p:stCondLst>
                    <p:cond delay="indefinite"/>
                  </p:stCondLst>
                </p:cTn>
                <p:tgtEl>
                  <p:spTgt spid="9"/>
                </p:tgtEl>
              </p:cMediaNode>
            </p:video>
          </p:childTnLst>
        </p:cTn>
      </p:par>
    </p:tnLst>
  </p:timing>
  <p:txStyles>
    <p:titleStyle>
      <a:lvl1pPr algn="ctr" defTabSz="914400" rtl="0" eaLnBrk="1" latinLnBrk="0" hangingPunct="1">
        <a:spcBef>
          <a:spcPct val="0"/>
        </a:spcBef>
        <a:buNone/>
        <a:defRPr sz="4400" b="1" kern="1200">
          <a:solidFill>
            <a:schemeClr val="bg1"/>
          </a:solidFill>
          <a:effectLst>
            <a:outerShdw blurRad="50800" dist="38100" dir="2700000" algn="tl" rotWithShape="0">
              <a:prstClr val="black">
                <a:alpha val="40000"/>
              </a:prstClr>
            </a:outerShdw>
            <a:reflection blurRad="6350" stA="55000" endA="300" endPos="45500" dir="5400000" sy="-100000" algn="bl" rotWithShape="0"/>
          </a:effectLst>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chart" Target="../charts/chart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image" Target="../media/image27.jpg"/><Relationship Id="rId3" Type="http://schemas.openxmlformats.org/officeDocument/2006/relationships/image" Target="../media/image22.JPG"/><Relationship Id="rId7" Type="http://schemas.openxmlformats.org/officeDocument/2006/relationships/image" Target="../media/image26.jpg"/><Relationship Id="rId2" Type="http://schemas.openxmlformats.org/officeDocument/2006/relationships/image" Target="../media/image21.jpg"/><Relationship Id="rId1" Type="http://schemas.openxmlformats.org/officeDocument/2006/relationships/slideLayout" Target="../slideLayouts/slideLayout2.xml"/><Relationship Id="rId6" Type="http://schemas.openxmlformats.org/officeDocument/2006/relationships/image" Target="../media/image25.jpg"/><Relationship Id="rId5" Type="http://schemas.openxmlformats.org/officeDocument/2006/relationships/image" Target="../media/image24.JPG"/><Relationship Id="rId4" Type="http://schemas.openxmlformats.org/officeDocument/2006/relationships/image" Target="../media/image23.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chart" Target="../charts/chart9.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9.emf"/><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chart" Target="../charts/chart11.xml"/><Relationship Id="rId1" Type="http://schemas.openxmlformats.org/officeDocument/2006/relationships/slideLayout" Target="../slideLayouts/slideLayout2.xml"/><Relationship Id="rId4" Type="http://schemas.openxmlformats.org/officeDocument/2006/relationships/chart" Target="../charts/chart13.xml"/></Relationships>
</file>

<file path=ppt/slides/_rels/slide35.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chart" Target="../charts/chart1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5.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g"/><Relationship Id="rId1" Type="http://schemas.openxmlformats.org/officeDocument/2006/relationships/slideLayout" Target="../slideLayouts/slideLayout2.xml"/><Relationship Id="rId4" Type="http://schemas.openxmlformats.org/officeDocument/2006/relationships/image" Target="../media/image12.jpg"/></Relationships>
</file>

<file path=ppt/slides/_rels/slide7.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jpg"/><Relationship Id="rId1" Type="http://schemas.openxmlformats.org/officeDocument/2006/relationships/slideLayout" Target="../slideLayouts/slideLayout2.xml"/><Relationship Id="rId5" Type="http://schemas.openxmlformats.org/officeDocument/2006/relationships/image" Target="../media/image16.jpg"/><Relationship Id="rId4" Type="http://schemas.openxmlformats.org/officeDocument/2006/relationships/image" Target="../media/image15.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t>Watershed Assessment of Long Island Creek and Marsh Creek</a:t>
            </a:r>
            <a:br>
              <a:rPr lang="en-US" dirty="0" smtClean="0"/>
            </a:br>
            <a:r>
              <a:rPr lang="en-US" dirty="0" smtClean="0"/>
              <a:t>Sandy Springs, GA</a:t>
            </a:r>
            <a:endParaRPr lang="en-US" dirty="0"/>
          </a:p>
        </p:txBody>
      </p:sp>
      <p:sp>
        <p:nvSpPr>
          <p:cNvPr id="3" name="Subtitle 2"/>
          <p:cNvSpPr>
            <a:spLocks noGrp="1"/>
          </p:cNvSpPr>
          <p:nvPr>
            <p:ph type="subTitle" idx="1"/>
          </p:nvPr>
        </p:nvSpPr>
        <p:spPr>
          <a:xfrm>
            <a:off x="1295400" y="3505200"/>
            <a:ext cx="6400800" cy="1752600"/>
          </a:xfrm>
        </p:spPr>
        <p:txBody>
          <a:bodyPr/>
          <a:lstStyle/>
          <a:p>
            <a:r>
              <a:rPr lang="en-US" dirty="0" err="1" smtClean="0"/>
              <a:t>Geog</a:t>
            </a:r>
            <a:r>
              <a:rPr lang="en-US" dirty="0" smtClean="0"/>
              <a:t> 4100 – Summer 2012 </a:t>
            </a:r>
          </a:p>
          <a:p>
            <a:r>
              <a:rPr lang="en-US" dirty="0" smtClean="0"/>
              <a:t>Kennesaw State University</a:t>
            </a:r>
            <a:endParaRPr lang="en-US" dirty="0"/>
          </a:p>
        </p:txBody>
      </p:sp>
    </p:spTree>
    <p:extLst>
      <p:ext uri="{BB962C8B-B14F-4D97-AF65-F5344CB8AC3E}">
        <p14:creationId xmlns:p14="http://schemas.microsoft.com/office/powerpoint/2010/main" val="163044883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Marsh Creek </a:t>
            </a:r>
            <a:br>
              <a:rPr lang="en-US" dirty="0" smtClean="0"/>
            </a:br>
            <a:r>
              <a:rPr lang="en-US" dirty="0" smtClean="0"/>
              <a:t>Conductivity</a:t>
            </a:r>
            <a:endParaRPr lang="en-US" dirty="0"/>
          </a:p>
        </p:txBody>
      </p:sp>
      <p:graphicFrame>
        <p:nvGraphicFramePr>
          <p:cNvPr id="4" name="Content Placeholder 3"/>
          <p:cNvGraphicFramePr>
            <a:graphicFrameLocks noGrp="1"/>
          </p:cNvGraphicFramePr>
          <p:nvPr>
            <p:ph idx="1"/>
          </p:nvPr>
        </p:nvGraphicFramePr>
        <p:xfrm>
          <a:off x="228600" y="1379538"/>
          <a:ext cx="8686800" cy="493871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8849572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Marsh Creek </a:t>
            </a:r>
            <a:br>
              <a:rPr lang="en-US" dirty="0" smtClean="0"/>
            </a:br>
            <a:r>
              <a:rPr lang="en-US" dirty="0" smtClean="0"/>
              <a:t>pH</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104030331"/>
              </p:ext>
            </p:extLst>
          </p:nvPr>
        </p:nvGraphicFramePr>
        <p:xfrm>
          <a:off x="228600" y="1379538"/>
          <a:ext cx="8686800" cy="493871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67449823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Marsh Creek </a:t>
            </a:r>
            <a:br>
              <a:rPr lang="en-US" dirty="0" smtClean="0"/>
            </a:br>
            <a:r>
              <a:rPr lang="en-US" dirty="0" smtClean="0"/>
              <a:t>Dissolved Oxygen</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493352762"/>
              </p:ext>
            </p:extLst>
          </p:nvPr>
        </p:nvGraphicFramePr>
        <p:xfrm>
          <a:off x="228600" y="1379538"/>
          <a:ext cx="8686800" cy="493871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46923420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Marsh Creek </a:t>
            </a:r>
            <a:br>
              <a:rPr lang="en-US" dirty="0" smtClean="0"/>
            </a:br>
            <a:r>
              <a:rPr lang="en-US" dirty="0" smtClean="0"/>
              <a:t>Water Temp vs. Dissolved Oxygen</a:t>
            </a:r>
            <a:endParaRPr lang="en-US" dirty="0"/>
          </a:p>
        </p:txBody>
      </p:sp>
      <p:graphicFrame>
        <p:nvGraphicFramePr>
          <p:cNvPr id="4" name="Content Placeholder 3"/>
          <p:cNvGraphicFramePr>
            <a:graphicFrameLocks noGrp="1"/>
          </p:cNvGraphicFramePr>
          <p:nvPr>
            <p:ph idx="1"/>
          </p:nvPr>
        </p:nvGraphicFramePr>
        <p:xfrm>
          <a:off x="228600" y="1379538"/>
          <a:ext cx="8686800" cy="493871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68404110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Marsh Creek </a:t>
            </a:r>
            <a:br>
              <a:rPr lang="en-US" dirty="0" smtClean="0"/>
            </a:br>
            <a:r>
              <a:rPr lang="en-US" dirty="0" smtClean="0"/>
              <a:t>Nitrate-nitrogen/Phosphate</a:t>
            </a:r>
            <a:endParaRPr 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 y="1752600"/>
            <a:ext cx="7239000" cy="4620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2753015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Marsh Creek </a:t>
            </a:r>
            <a:br>
              <a:rPr lang="en-US" dirty="0" smtClean="0"/>
            </a:br>
            <a:r>
              <a:rPr lang="en-US" i="1" dirty="0" smtClean="0"/>
              <a:t>E. coli </a:t>
            </a:r>
            <a:r>
              <a:rPr lang="en-US" dirty="0" smtClean="0"/>
              <a:t>&amp; Coliform</a:t>
            </a:r>
            <a:endParaRPr lang="en-US" dirty="0"/>
          </a:p>
        </p:txBody>
      </p:sp>
      <p:sp>
        <p:nvSpPr>
          <p:cNvPr id="3" name="Content Placeholder 2"/>
          <p:cNvSpPr>
            <a:spLocks noGrp="1"/>
          </p:cNvSpPr>
          <p:nvPr>
            <p:ph idx="1"/>
          </p:nvPr>
        </p:nvSpPr>
        <p:spPr/>
        <p:txBody>
          <a:bodyPr/>
          <a:lstStyle/>
          <a:p>
            <a:pPr marL="0" indent="0">
              <a:buNone/>
            </a:pPr>
            <a:endParaRPr lang="en-US" dirty="0"/>
          </a:p>
        </p:txBody>
      </p:sp>
      <p:pic>
        <p:nvPicPr>
          <p:cNvPr id="30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76400" y="2286000"/>
            <a:ext cx="5791200" cy="41154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8508393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Long Island Creek </a:t>
            </a:r>
            <a:br>
              <a:rPr lang="en-US" dirty="0" smtClean="0"/>
            </a:br>
            <a:r>
              <a:rPr lang="en-US" dirty="0" smtClean="0"/>
              <a:t>Conductivity</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752924665"/>
              </p:ext>
            </p:extLst>
          </p:nvPr>
        </p:nvGraphicFramePr>
        <p:xfrm>
          <a:off x="228600" y="1379538"/>
          <a:ext cx="8686800" cy="493871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2953323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Long Island Creek </a:t>
            </a:r>
            <a:br>
              <a:rPr lang="en-US" dirty="0" smtClean="0"/>
            </a:br>
            <a:r>
              <a:rPr lang="en-US" dirty="0" smtClean="0"/>
              <a:t>pH</a:t>
            </a:r>
            <a:endParaRPr lang="en-US" dirty="0"/>
          </a:p>
        </p:txBody>
      </p:sp>
      <p:graphicFrame>
        <p:nvGraphicFramePr>
          <p:cNvPr id="4" name="Content Placeholder 3" title="Long Island Creek: pH"/>
          <p:cNvGraphicFramePr>
            <a:graphicFrameLocks noGrp="1"/>
          </p:cNvGraphicFramePr>
          <p:nvPr>
            <p:ph idx="1"/>
            <p:extLst>
              <p:ext uri="{D42A27DB-BD31-4B8C-83A1-F6EECF244321}">
                <p14:modId xmlns:p14="http://schemas.microsoft.com/office/powerpoint/2010/main" val="217466208"/>
              </p:ext>
            </p:extLst>
          </p:nvPr>
        </p:nvGraphicFramePr>
        <p:xfrm>
          <a:off x="228600" y="1379538"/>
          <a:ext cx="8686800" cy="493871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40185095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Long Island Creek </a:t>
            </a:r>
            <a:br>
              <a:rPr lang="en-US" dirty="0" smtClean="0"/>
            </a:br>
            <a:r>
              <a:rPr lang="en-US" dirty="0" smtClean="0"/>
              <a:t>Dissolved Oxygen</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26509570"/>
              </p:ext>
            </p:extLst>
          </p:nvPr>
        </p:nvGraphicFramePr>
        <p:xfrm>
          <a:off x="228600" y="1379538"/>
          <a:ext cx="8686800" cy="493871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02319528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4514"/>
            <a:ext cx="8915400" cy="1143000"/>
          </a:xfrm>
        </p:spPr>
        <p:txBody>
          <a:bodyPr>
            <a:normAutofit fontScale="90000"/>
          </a:bodyPr>
          <a:lstStyle/>
          <a:p>
            <a:r>
              <a:rPr lang="en-US" dirty="0" smtClean="0"/>
              <a:t>Long Island Creek </a:t>
            </a:r>
            <a:br>
              <a:rPr lang="en-US" dirty="0" smtClean="0"/>
            </a:br>
            <a:r>
              <a:rPr lang="en-US" dirty="0" smtClean="0"/>
              <a:t>Water Temperature vs. Dissolved Oxygen</a:t>
            </a:r>
            <a:endParaRPr lang="en-US" dirty="0"/>
          </a:p>
        </p:txBody>
      </p:sp>
      <p:graphicFrame>
        <p:nvGraphicFramePr>
          <p:cNvPr id="4" name="Content Placeholder 3"/>
          <p:cNvGraphicFramePr>
            <a:graphicFrameLocks noGrp="1"/>
          </p:cNvGraphicFramePr>
          <p:nvPr>
            <p:ph idx="1"/>
          </p:nvPr>
        </p:nvGraphicFramePr>
        <p:xfrm>
          <a:off x="228600" y="1379538"/>
          <a:ext cx="8686800" cy="493871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10358546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a:t>
            </a:r>
            <a:endParaRPr lang="en-US" dirty="0"/>
          </a:p>
        </p:txBody>
      </p:sp>
      <p:sp>
        <p:nvSpPr>
          <p:cNvPr id="3" name="Content Placeholder 2"/>
          <p:cNvSpPr>
            <a:spLocks noGrp="1"/>
          </p:cNvSpPr>
          <p:nvPr>
            <p:ph idx="1"/>
          </p:nvPr>
        </p:nvSpPr>
        <p:spPr>
          <a:xfrm>
            <a:off x="228600" y="1380246"/>
            <a:ext cx="8686800" cy="5325354"/>
          </a:xfrm>
        </p:spPr>
        <p:txBody>
          <a:bodyPr>
            <a:normAutofit/>
          </a:bodyPr>
          <a:lstStyle/>
          <a:p>
            <a:r>
              <a:rPr lang="en-US" sz="3000" dirty="0" smtClean="0"/>
              <a:t>Big Question</a:t>
            </a:r>
            <a:endParaRPr lang="en-US" sz="3000" dirty="0"/>
          </a:p>
          <a:p>
            <a:pPr lvl="1"/>
            <a:r>
              <a:rPr lang="en-US" sz="2600" dirty="0"/>
              <a:t>Urbanization</a:t>
            </a:r>
          </a:p>
          <a:p>
            <a:pPr lvl="1"/>
            <a:r>
              <a:rPr lang="en-US" sz="2600" dirty="0"/>
              <a:t>Non-point pollution</a:t>
            </a:r>
          </a:p>
          <a:p>
            <a:endParaRPr lang="en-US" sz="3000" dirty="0" smtClean="0"/>
          </a:p>
          <a:p>
            <a:r>
              <a:rPr lang="en-US" sz="3000" dirty="0" smtClean="0"/>
              <a:t>Area of Study</a:t>
            </a:r>
            <a:endParaRPr lang="en-US" sz="2600" dirty="0" smtClean="0"/>
          </a:p>
          <a:p>
            <a:pPr lvl="1"/>
            <a:r>
              <a:rPr lang="en-US" sz="2600" dirty="0" smtClean="0"/>
              <a:t>Long Island Creek Watershed</a:t>
            </a:r>
          </a:p>
          <a:p>
            <a:pPr lvl="2"/>
            <a:r>
              <a:rPr lang="en-US" sz="1900" dirty="0" smtClean="0"/>
              <a:t>Twelve monitoring sites</a:t>
            </a:r>
            <a:endParaRPr lang="en-US" sz="1500" dirty="0" smtClean="0"/>
          </a:p>
          <a:p>
            <a:pPr lvl="2"/>
            <a:r>
              <a:rPr lang="en-US" sz="1900" dirty="0" smtClean="0"/>
              <a:t>Two sites per group</a:t>
            </a:r>
          </a:p>
          <a:p>
            <a:pPr lvl="1"/>
            <a:r>
              <a:rPr lang="en-US" sz="2600" dirty="0" smtClean="0"/>
              <a:t>Marsh Creek Watershed</a:t>
            </a:r>
          </a:p>
          <a:p>
            <a:pPr lvl="2"/>
            <a:r>
              <a:rPr lang="en-US" sz="1900" dirty="0" smtClean="0"/>
              <a:t>Six monitoring sites</a:t>
            </a:r>
          </a:p>
          <a:p>
            <a:pPr lvl="2"/>
            <a:r>
              <a:rPr lang="en-US" sz="1900" dirty="0" smtClean="0"/>
              <a:t>One site per group</a:t>
            </a:r>
          </a:p>
          <a:p>
            <a:pPr marL="0" indent="0">
              <a:buNone/>
            </a:pPr>
            <a:endParaRPr lang="en-US" sz="2600" dirty="0" smtClean="0"/>
          </a:p>
        </p:txBody>
      </p:sp>
    </p:spTree>
    <p:extLst>
      <p:ext uri="{BB962C8B-B14F-4D97-AF65-F5344CB8AC3E}">
        <p14:creationId xmlns:p14="http://schemas.microsoft.com/office/powerpoint/2010/main" val="376902328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Long Island Creek </a:t>
            </a:r>
            <a:br>
              <a:rPr lang="en-US" dirty="0" smtClean="0"/>
            </a:br>
            <a:r>
              <a:rPr lang="en-US" dirty="0" smtClean="0"/>
              <a:t>Nitrates/Phosphates</a:t>
            </a:r>
            <a:endParaRPr lang="en-US" dirty="0"/>
          </a:p>
        </p:txBody>
      </p:sp>
      <p:sp>
        <p:nvSpPr>
          <p:cNvPr id="4" name="Content Placeholder 3"/>
          <p:cNvSpPr>
            <a:spLocks noGrp="1"/>
          </p:cNvSpPr>
          <p:nvPr>
            <p:ph idx="1"/>
          </p:nvPr>
        </p:nvSpPr>
        <p:spPr/>
        <p:txBody>
          <a:bodyPr/>
          <a:lstStyle/>
          <a:p>
            <a:endParaRPr lang="en-US" dirty="0"/>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28800" y="1524000"/>
            <a:ext cx="5562600" cy="51835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4988617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Long Island Creek</a:t>
            </a:r>
            <a:br>
              <a:rPr lang="en-US" dirty="0" smtClean="0"/>
            </a:br>
            <a:r>
              <a:rPr lang="en-US" i="1" dirty="0" smtClean="0"/>
              <a:t>E. coli </a:t>
            </a:r>
            <a:r>
              <a:rPr lang="en-US" dirty="0" smtClean="0"/>
              <a:t>and Coliform</a:t>
            </a:r>
            <a:endParaRPr lang="en-US"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9200" y="1651000"/>
            <a:ext cx="666062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6771967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Urban Ecology</a:t>
            </a:r>
            <a:endParaRPr lang="en-US" dirty="0"/>
          </a:p>
        </p:txBody>
      </p:sp>
      <p:sp>
        <p:nvSpPr>
          <p:cNvPr id="3" name="Content Placeholder 2"/>
          <p:cNvSpPr>
            <a:spLocks noGrp="1"/>
          </p:cNvSpPr>
          <p:nvPr>
            <p:ph idx="1"/>
          </p:nvPr>
        </p:nvSpPr>
        <p:spPr/>
        <p:txBody>
          <a:bodyPr>
            <a:normAutofit/>
          </a:bodyPr>
          <a:lstStyle/>
          <a:p>
            <a:r>
              <a:rPr lang="en-US" sz="2800" dirty="0"/>
              <a:t>Answer why</a:t>
            </a:r>
          </a:p>
          <a:p>
            <a:endParaRPr lang="en-US" sz="2800" dirty="0" smtClean="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10400" y="1371600"/>
            <a:ext cx="1524000" cy="2543503"/>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1000" y="4953000"/>
            <a:ext cx="1278977" cy="1705303"/>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57400" y="4942051"/>
            <a:ext cx="1295400" cy="1727200"/>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786415" y="4931103"/>
            <a:ext cx="1295400" cy="1727200"/>
          </a:xfrm>
          <a:prstGeom prst="rect">
            <a:avLst/>
          </a:prstGeom>
        </p:spPr>
      </p:pic>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410200" y="4938483"/>
            <a:ext cx="964129" cy="1705303"/>
          </a:xfrm>
          <a:prstGeom prst="rect">
            <a:avLst/>
          </a:prstGeom>
        </p:spPr>
      </p:pic>
      <p:pic>
        <p:nvPicPr>
          <p:cNvPr id="9" name="Picture 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680585" y="4931102"/>
            <a:ext cx="979971" cy="1727199"/>
          </a:xfrm>
          <a:prstGeom prst="rect">
            <a:avLst/>
          </a:prstGeom>
        </p:spPr>
      </p:pic>
      <p:pic>
        <p:nvPicPr>
          <p:cNvPr id="10" name="Picture 9"/>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893537" y="4923969"/>
            <a:ext cx="1039166" cy="1734332"/>
          </a:xfrm>
          <a:prstGeom prst="rect">
            <a:avLst/>
          </a:prstGeom>
        </p:spPr>
      </p:pic>
    </p:spTree>
    <p:extLst>
      <p:ext uri="{BB962C8B-B14F-4D97-AF65-F5344CB8AC3E}">
        <p14:creationId xmlns:p14="http://schemas.microsoft.com/office/powerpoint/2010/main" val="213876884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Urban Ecology</a:t>
            </a:r>
            <a:endParaRPr lang="en-US" dirty="0"/>
          </a:p>
        </p:txBody>
      </p:sp>
      <p:sp>
        <p:nvSpPr>
          <p:cNvPr id="3" name="Content Placeholder 2"/>
          <p:cNvSpPr>
            <a:spLocks noGrp="1"/>
          </p:cNvSpPr>
          <p:nvPr>
            <p:ph idx="1"/>
          </p:nvPr>
        </p:nvSpPr>
        <p:spPr/>
        <p:txBody>
          <a:bodyPr>
            <a:normAutofit/>
          </a:bodyPr>
          <a:lstStyle/>
          <a:p>
            <a:r>
              <a:rPr lang="en-US" sz="2800" dirty="0" smtClean="0"/>
              <a:t>methods</a:t>
            </a:r>
            <a:endParaRPr lang="en-US" sz="2800" dirty="0"/>
          </a:p>
          <a:p>
            <a:endParaRPr lang="en-US" sz="2800" dirty="0" smtClean="0"/>
          </a:p>
        </p:txBody>
      </p:sp>
    </p:spTree>
    <p:extLst>
      <p:ext uri="{BB962C8B-B14F-4D97-AF65-F5344CB8AC3E}">
        <p14:creationId xmlns:p14="http://schemas.microsoft.com/office/powerpoint/2010/main" val="47303866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Urban Ecology</a:t>
            </a:r>
            <a:endParaRPr lang="en-US" dirty="0"/>
          </a:p>
        </p:txBody>
      </p:sp>
      <p:sp>
        <p:nvSpPr>
          <p:cNvPr id="3" name="Content Placeholder 2"/>
          <p:cNvSpPr>
            <a:spLocks noGrp="1"/>
          </p:cNvSpPr>
          <p:nvPr>
            <p:ph idx="1"/>
          </p:nvPr>
        </p:nvSpPr>
        <p:spPr/>
        <p:txBody>
          <a:bodyPr>
            <a:normAutofit/>
          </a:bodyPr>
          <a:lstStyle/>
          <a:p>
            <a:r>
              <a:rPr lang="en-US" sz="2800" dirty="0" smtClean="0"/>
              <a:t>results</a:t>
            </a:r>
            <a:endParaRPr lang="en-US" sz="2800" dirty="0"/>
          </a:p>
          <a:p>
            <a:endParaRPr lang="en-US" sz="2800" dirty="0" smtClean="0"/>
          </a:p>
        </p:txBody>
      </p:sp>
    </p:spTree>
    <p:extLst>
      <p:ext uri="{BB962C8B-B14F-4D97-AF65-F5344CB8AC3E}">
        <p14:creationId xmlns:p14="http://schemas.microsoft.com/office/powerpoint/2010/main" val="47303866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Urban Ecology</a:t>
            </a:r>
            <a:br>
              <a:rPr lang="en-US" dirty="0" smtClean="0"/>
            </a:br>
            <a:r>
              <a:rPr lang="en-US" dirty="0"/>
              <a:t>Chlorophyll</a:t>
            </a:r>
          </a:p>
        </p:txBody>
      </p:sp>
      <p:sp>
        <p:nvSpPr>
          <p:cNvPr id="3" name="Content Placeholder 2"/>
          <p:cNvSpPr>
            <a:spLocks noGrp="1"/>
          </p:cNvSpPr>
          <p:nvPr>
            <p:ph idx="1"/>
          </p:nvPr>
        </p:nvSpPr>
        <p:spPr/>
        <p:txBody>
          <a:bodyPr/>
          <a:lstStyle/>
          <a:p>
            <a:endParaRPr lang="en-US" dirty="0"/>
          </a:p>
        </p:txBody>
      </p:sp>
    </p:spTree>
    <p:extLst>
      <p:ext uri="{BB962C8B-B14F-4D97-AF65-F5344CB8AC3E}">
        <p14:creationId xmlns:p14="http://schemas.microsoft.com/office/powerpoint/2010/main" val="133203054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noAutofit/>
          </a:bodyPr>
          <a:lstStyle/>
          <a:p>
            <a:r>
              <a:rPr lang="en-US" sz="3600" dirty="0" smtClean="0"/>
              <a:t/>
            </a:r>
            <a:br>
              <a:rPr lang="en-US" sz="3600" dirty="0" smtClean="0"/>
            </a:br>
            <a:r>
              <a:rPr lang="en-US" sz="3600" dirty="0" smtClean="0"/>
              <a:t>Side </a:t>
            </a:r>
            <a:r>
              <a:rPr lang="en-US" sz="3600" dirty="0"/>
              <a:t>By Side Comparison of the Two Streams’ Average Chlorophyll Concentration</a:t>
            </a:r>
            <a:br>
              <a:rPr lang="en-US" sz="3600" dirty="0"/>
            </a:br>
            <a:endParaRPr lang="en-US" sz="3600" dirty="0"/>
          </a:p>
        </p:txBody>
      </p:sp>
      <p:graphicFrame>
        <p:nvGraphicFramePr>
          <p:cNvPr id="10" name="Content Placeholder 9"/>
          <p:cNvGraphicFramePr>
            <a:graphicFrameLocks noGrp="1"/>
          </p:cNvGraphicFramePr>
          <p:nvPr>
            <p:ph idx="1"/>
          </p:nvPr>
        </p:nvGraphicFramePr>
        <p:xfrm>
          <a:off x="457200" y="1676400"/>
          <a:ext cx="4114800" cy="48006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1" name="Chart 10"/>
          <p:cNvGraphicFramePr/>
          <p:nvPr>
            <p:extLst>
              <p:ext uri="{D42A27DB-BD31-4B8C-83A1-F6EECF244321}">
                <p14:modId xmlns:p14="http://schemas.microsoft.com/office/powerpoint/2010/main" val="1262204348"/>
              </p:ext>
            </p:extLst>
          </p:nvPr>
        </p:nvGraphicFramePr>
        <p:xfrm>
          <a:off x="4419600" y="1676400"/>
          <a:ext cx="4352059" cy="51816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79528754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Long Island Creek Fish Inventory</a:t>
            </a:r>
            <a:endParaRPr lang="en-US" dirty="0"/>
          </a:p>
        </p:txBody>
      </p:sp>
      <p:sp>
        <p:nvSpPr>
          <p:cNvPr id="3" name="Content Placeholder 2"/>
          <p:cNvSpPr>
            <a:spLocks noGrp="1"/>
          </p:cNvSpPr>
          <p:nvPr>
            <p:ph idx="1"/>
          </p:nvPr>
        </p:nvSpPr>
        <p:spPr/>
        <p:txBody>
          <a:bodyPr/>
          <a:lstStyle/>
          <a:p>
            <a:endParaRPr lang="en-US"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295313"/>
            <a:ext cx="9144000" cy="5632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228600" y="5791200"/>
            <a:ext cx="8686800" cy="762000"/>
          </a:xfrm>
          <a:prstGeom prst="rect">
            <a:avLst/>
          </a:prstGeom>
          <a:noFill/>
        </p:spPr>
        <p:txBody>
          <a:bodyPr wrap="square" rtlCol="0">
            <a:spAutoFit/>
          </a:bodyPr>
          <a:lstStyle/>
          <a:p>
            <a:endParaRPr lang="en-US" dirty="0"/>
          </a:p>
        </p:txBody>
      </p:sp>
    </p:spTree>
    <p:extLst>
      <p:ext uri="{BB962C8B-B14F-4D97-AF65-F5344CB8AC3E}">
        <p14:creationId xmlns:p14="http://schemas.microsoft.com/office/powerpoint/2010/main" val="310051131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Index of Biotic Integrity</a:t>
            </a:r>
            <a:endParaRPr lang="en-US" dirty="0"/>
          </a:p>
        </p:txBody>
      </p:sp>
      <p:pic>
        <p:nvPicPr>
          <p:cNvPr id="307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1219200"/>
            <a:ext cx="9144000" cy="487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152400" y="5691947"/>
            <a:ext cx="8686800" cy="1107996"/>
          </a:xfrm>
          <a:prstGeom prst="rect">
            <a:avLst/>
          </a:prstGeom>
          <a:noFill/>
        </p:spPr>
        <p:txBody>
          <a:bodyPr wrap="square" rtlCol="0">
            <a:spAutoFit/>
          </a:bodyPr>
          <a:lstStyle/>
          <a:p>
            <a:r>
              <a:rPr lang="en-US" sz="2200" b="1" dirty="0" smtClean="0">
                <a:solidFill>
                  <a:srgbClr val="0070C0"/>
                </a:solidFill>
              </a:rPr>
              <a:t>IBI results yielded a higher score than the previous year’s sampling. </a:t>
            </a:r>
            <a:r>
              <a:rPr lang="en-US" sz="2200" b="1" dirty="0">
                <a:solidFill>
                  <a:srgbClr val="0070C0"/>
                </a:solidFill>
              </a:rPr>
              <a:t>A</a:t>
            </a:r>
            <a:r>
              <a:rPr lang="en-US" sz="2200" b="1" dirty="0" smtClean="0">
                <a:solidFill>
                  <a:srgbClr val="0070C0"/>
                </a:solidFill>
              </a:rPr>
              <a:t> </a:t>
            </a:r>
            <a:r>
              <a:rPr lang="en-US" sz="2200" b="1" dirty="0">
                <a:solidFill>
                  <a:srgbClr val="0070C0"/>
                </a:solidFill>
              </a:rPr>
              <a:t>total score of 30 was obtained inferring that the overall health of the stream is still poor.</a:t>
            </a:r>
          </a:p>
        </p:txBody>
      </p:sp>
    </p:spTree>
    <p:extLst>
      <p:ext uri="{BB962C8B-B14F-4D97-AF65-F5344CB8AC3E}">
        <p14:creationId xmlns:p14="http://schemas.microsoft.com/office/powerpoint/2010/main" val="96778276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Land Use</a:t>
            </a:r>
            <a:endParaRPr lang="en-US" dirty="0"/>
          </a:p>
        </p:txBody>
      </p:sp>
      <p:sp>
        <p:nvSpPr>
          <p:cNvPr id="3" name="Content Placeholder 2"/>
          <p:cNvSpPr>
            <a:spLocks noGrp="1"/>
          </p:cNvSpPr>
          <p:nvPr>
            <p:ph idx="1"/>
          </p:nvPr>
        </p:nvSpPr>
        <p:spPr/>
        <p:txBody>
          <a:bodyPr/>
          <a:lstStyle/>
          <a:p>
            <a:r>
              <a:rPr lang="en-US" dirty="0" smtClean="0"/>
              <a:t>Answer why</a:t>
            </a:r>
            <a:endParaRPr lang="en-US" dirty="0"/>
          </a:p>
          <a:p>
            <a:endParaRPr lang="en-US" dirty="0"/>
          </a:p>
        </p:txBody>
      </p:sp>
    </p:spTree>
    <p:extLst>
      <p:ext uri="{BB962C8B-B14F-4D97-AF65-F5344CB8AC3E}">
        <p14:creationId xmlns:p14="http://schemas.microsoft.com/office/powerpoint/2010/main" val="298741008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Maps</a:t>
            </a:r>
            <a:endParaRPr lang="en-US" dirty="0"/>
          </a:p>
        </p:txBody>
      </p:sp>
      <p:pic>
        <p:nvPicPr>
          <p:cNvPr id="3" name="Picture 2" descr="LICstudyp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19200"/>
            <a:ext cx="4352254" cy="5504321"/>
          </a:xfrm>
          <a:prstGeom prst="rect">
            <a:avLst/>
          </a:prstGeom>
        </p:spPr>
      </p:pic>
      <p:pic>
        <p:nvPicPr>
          <p:cNvPr id="4" name="Picture 3" descr="MCstudy.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29139" y="2133600"/>
            <a:ext cx="4930589" cy="3810000"/>
          </a:xfrm>
          <a:prstGeom prst="rect">
            <a:avLst/>
          </a:prstGeom>
        </p:spPr>
      </p:pic>
    </p:spTree>
    <p:extLst>
      <p:ext uri="{BB962C8B-B14F-4D97-AF65-F5344CB8AC3E}">
        <p14:creationId xmlns:p14="http://schemas.microsoft.com/office/powerpoint/2010/main" val="149319170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Land Use</a:t>
            </a:r>
            <a:endParaRPr lang="en-US" dirty="0"/>
          </a:p>
        </p:txBody>
      </p:sp>
      <p:sp>
        <p:nvSpPr>
          <p:cNvPr id="3" name="Content Placeholder 2"/>
          <p:cNvSpPr>
            <a:spLocks noGrp="1"/>
          </p:cNvSpPr>
          <p:nvPr>
            <p:ph idx="1"/>
          </p:nvPr>
        </p:nvSpPr>
        <p:spPr/>
        <p:txBody>
          <a:bodyPr/>
          <a:lstStyle/>
          <a:p>
            <a:r>
              <a:rPr lang="en-US" dirty="0" smtClean="0"/>
              <a:t>methods</a:t>
            </a:r>
            <a:endParaRPr lang="en-US" dirty="0"/>
          </a:p>
          <a:p>
            <a:endParaRPr lang="en-US" dirty="0"/>
          </a:p>
        </p:txBody>
      </p:sp>
    </p:spTree>
    <p:extLst>
      <p:ext uri="{BB962C8B-B14F-4D97-AF65-F5344CB8AC3E}">
        <p14:creationId xmlns:p14="http://schemas.microsoft.com/office/powerpoint/2010/main" val="178049870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Land Use</a:t>
            </a:r>
            <a:endParaRPr lang="en-US" dirty="0"/>
          </a:p>
        </p:txBody>
      </p:sp>
      <p:sp>
        <p:nvSpPr>
          <p:cNvPr id="3" name="Content Placeholder 2"/>
          <p:cNvSpPr>
            <a:spLocks noGrp="1"/>
          </p:cNvSpPr>
          <p:nvPr>
            <p:ph idx="1"/>
          </p:nvPr>
        </p:nvSpPr>
        <p:spPr>
          <a:xfrm>
            <a:off x="228600" y="1380246"/>
            <a:ext cx="8686800" cy="524754"/>
          </a:xfrm>
        </p:spPr>
        <p:txBody>
          <a:bodyPr>
            <a:normAutofit fontScale="92500" lnSpcReduction="10000"/>
          </a:bodyPr>
          <a:lstStyle/>
          <a:p>
            <a:r>
              <a:rPr lang="en-US" dirty="0" smtClean="0"/>
              <a:t>Marsh Creek </a:t>
            </a:r>
          </a:p>
          <a:p>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76200" y="1832761"/>
            <a:ext cx="4495799" cy="3478625"/>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631983" y="3572074"/>
            <a:ext cx="4212170" cy="32591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5620692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Marsh Creek </a:t>
            </a:r>
            <a:br>
              <a:rPr lang="en-US" dirty="0" smtClean="0"/>
            </a:br>
            <a:r>
              <a:rPr lang="en-US" dirty="0" smtClean="0"/>
              <a:t>Impervious Surfaces</a:t>
            </a:r>
            <a:endParaRPr lang="en-US" dirty="0"/>
          </a:p>
        </p:txBody>
      </p:sp>
      <p:sp>
        <p:nvSpPr>
          <p:cNvPr id="3" name="Content Placeholder 2"/>
          <p:cNvSpPr>
            <a:spLocks noGrp="1"/>
          </p:cNvSpPr>
          <p:nvPr>
            <p:ph idx="1"/>
          </p:nvPr>
        </p:nvSpPr>
        <p:spPr>
          <a:xfrm>
            <a:off x="228600" y="1380246"/>
            <a:ext cx="8686800" cy="5249154"/>
          </a:xfrm>
        </p:spPr>
        <p:txBody>
          <a:bodyPr>
            <a:normAutofit/>
          </a:bodyPr>
          <a:lstStyle/>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smtClean="0"/>
          </a:p>
        </p:txBody>
      </p:sp>
      <p:sp>
        <p:nvSpPr>
          <p:cNvPr id="5" name="Rectangle 4"/>
          <p:cNvSpPr/>
          <p:nvPr/>
        </p:nvSpPr>
        <p:spPr>
          <a:xfrm>
            <a:off x="1676400" y="1447800"/>
            <a:ext cx="4572000" cy="923330"/>
          </a:xfrm>
          <a:prstGeom prst="rect">
            <a:avLst/>
          </a:prstGeom>
        </p:spPr>
        <p:txBody>
          <a:bodyPr>
            <a:spAutoFit/>
          </a:bodyPr>
          <a:lstStyle/>
          <a:p>
            <a:r>
              <a:rPr lang="en-US" dirty="0" smtClean="0"/>
              <a:t>Table XX. Percent % of impervious surface in Marsh Creek Watershed (as based on ARC impervious quotients)</a:t>
            </a:r>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1314219984"/>
              </p:ext>
            </p:extLst>
          </p:nvPr>
        </p:nvGraphicFramePr>
        <p:xfrm>
          <a:off x="838200" y="2342555"/>
          <a:ext cx="7099770" cy="3677245"/>
        </p:xfrm>
        <a:graphic>
          <a:graphicData uri="http://schemas.openxmlformats.org/drawingml/2006/table">
            <a:tbl>
              <a:tblPr/>
              <a:tblGrid>
                <a:gridCol w="500965"/>
                <a:gridCol w="389890"/>
                <a:gridCol w="705017"/>
                <a:gridCol w="387333"/>
                <a:gridCol w="675692"/>
                <a:gridCol w="717233"/>
                <a:gridCol w="838200"/>
                <a:gridCol w="675640"/>
                <a:gridCol w="990600"/>
                <a:gridCol w="1219200"/>
              </a:tblGrid>
              <a:tr h="366386">
                <a:tc>
                  <a:txBody>
                    <a:bodyPr/>
                    <a:lstStyle/>
                    <a:p>
                      <a:pPr algn="l" fontAlgn="b"/>
                      <a:endParaRPr lang="en-US" sz="1100" b="0" i="0" u="none" strike="noStrike" dirty="0">
                        <a:solidFill>
                          <a:srgbClr val="000000"/>
                        </a:solidFill>
                        <a:latin typeface="Calibri"/>
                      </a:endParaRPr>
                    </a:p>
                  </a:txBody>
                  <a:tcPr marL="7620" marR="7620" marT="7620" marB="0" anchor="b">
                    <a:lnL>
                      <a:noFill/>
                    </a:lnL>
                    <a:lnR>
                      <a:noFill/>
                    </a:lnR>
                    <a:lnT>
                      <a:noFill/>
                    </a:lnT>
                    <a:lnB>
                      <a:noFill/>
                    </a:lnB>
                  </a:tcPr>
                </a:tc>
                <a:tc gridSpan="8">
                  <a:txBody>
                    <a:bodyPr/>
                    <a:lstStyle/>
                    <a:p>
                      <a:pPr algn="ctr" fontAlgn="b"/>
                      <a:r>
                        <a:rPr lang="en-US" sz="1100" b="0" i="0" u="none" strike="noStrike" dirty="0">
                          <a:solidFill>
                            <a:srgbClr val="000000"/>
                          </a:solidFill>
                          <a:latin typeface="Calibri"/>
                        </a:rPr>
                        <a:t>Classes</a:t>
                      </a:r>
                    </a:p>
                  </a:txBody>
                  <a:tcPr marL="7620" marR="7620" marT="7620" marB="0" anchor="b">
                    <a:lnL>
                      <a:noFill/>
                    </a:lnL>
                    <a:lnR>
                      <a:noFill/>
                    </a:lnR>
                    <a:lnT>
                      <a:noFill/>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ctr" fontAlgn="b"/>
                      <a:r>
                        <a:rPr lang="en-US" sz="1100" b="0" i="0" u="none" strike="noStrike">
                          <a:solidFill>
                            <a:srgbClr val="000000"/>
                          </a:solidFill>
                          <a:latin typeface="Calibri"/>
                        </a:rPr>
                        <a:t>TOTAL </a:t>
                      </a:r>
                    </a:p>
                  </a:txBody>
                  <a:tcPr marL="7620" marR="7620" marT="7620" marB="0" anchor="b">
                    <a:lnL>
                      <a:noFill/>
                    </a:lnL>
                    <a:lnR>
                      <a:noFill/>
                    </a:lnR>
                    <a:lnT>
                      <a:noFill/>
                    </a:lnT>
                    <a:lnB>
                      <a:noFill/>
                    </a:lnB>
                  </a:tcPr>
                </a:tc>
              </a:tr>
              <a:tr h="1207718">
                <a:tc>
                  <a:txBody>
                    <a:bodyPr/>
                    <a:lstStyle/>
                    <a:p>
                      <a:pPr algn="ctr" fontAlgn="b"/>
                      <a:r>
                        <a:rPr lang="en-US" sz="1100" b="0" i="0" u="none" strike="noStrike">
                          <a:solidFill>
                            <a:srgbClr val="000000"/>
                          </a:solidFill>
                          <a:latin typeface="Calibri"/>
                        </a:rPr>
                        <a:t>Year</a:t>
                      </a:r>
                    </a:p>
                  </a:txBody>
                  <a:tcPr marL="7620" marR="7620" marT="7620" marB="0" anchor="b">
                    <a:lnL>
                      <a:noFill/>
                    </a:lnL>
                    <a:lnR>
                      <a:noFill/>
                    </a:lnR>
                    <a:lnT>
                      <a:noFill/>
                    </a:lnT>
                    <a:lnB w="25400" cap="flat" cmpd="dbl" algn="ctr">
                      <a:solidFill>
                        <a:srgbClr val="000000"/>
                      </a:solidFill>
                      <a:prstDash val="solid"/>
                      <a:round/>
                      <a:headEnd type="none" w="med" len="med"/>
                      <a:tailEnd type="none" w="med" len="med"/>
                    </a:lnB>
                  </a:tcPr>
                </a:tc>
                <a:tc>
                  <a:txBody>
                    <a:bodyPr/>
                    <a:lstStyle/>
                    <a:p>
                      <a:pPr algn="ctr" fontAlgn="b"/>
                      <a:r>
                        <a:rPr lang="en-US" sz="1100" b="0" i="0" u="none" strike="noStrike" dirty="0" smtClean="0">
                          <a:solidFill>
                            <a:srgbClr val="000000"/>
                          </a:solidFill>
                          <a:latin typeface="Calibri"/>
                        </a:rPr>
                        <a:t>Major</a:t>
                      </a:r>
                    </a:p>
                    <a:p>
                      <a:pPr algn="ctr" fontAlgn="b"/>
                      <a:r>
                        <a:rPr lang="en-US" sz="1100" b="0" i="0" u="none" strike="noStrike" dirty="0" smtClean="0">
                          <a:solidFill>
                            <a:srgbClr val="000000"/>
                          </a:solidFill>
                          <a:latin typeface="Calibri"/>
                        </a:rPr>
                        <a:t>Roads</a:t>
                      </a:r>
                      <a:endParaRPr lang="en-US" sz="1100" b="0" i="0" u="none" strike="noStrike" dirty="0">
                        <a:solidFill>
                          <a:srgbClr val="000000"/>
                        </a:solidFill>
                        <a:latin typeface="Calibri"/>
                      </a:endParaRPr>
                    </a:p>
                  </a:txBody>
                  <a:tcPr marL="7620" marR="7620" marT="762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ctr" fontAlgn="b"/>
                      <a:r>
                        <a:rPr lang="en-US" sz="1100" b="0" i="0" u="none" strike="noStrike" dirty="0" smtClean="0">
                          <a:solidFill>
                            <a:srgbClr val="000000"/>
                          </a:solidFill>
                          <a:latin typeface="Calibri"/>
                        </a:rPr>
                        <a:t>Commercial</a:t>
                      </a:r>
                      <a:endParaRPr lang="en-US" sz="1100" b="0" i="0" u="none" strike="noStrike" dirty="0">
                        <a:solidFill>
                          <a:srgbClr val="000000"/>
                        </a:solidFill>
                        <a:latin typeface="Calibri"/>
                      </a:endParaRPr>
                    </a:p>
                  </a:txBody>
                  <a:tcPr marL="7620" marR="7620" marT="762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ctr" fontAlgn="b"/>
                      <a:r>
                        <a:rPr lang="en-US" sz="1100" b="0" i="0" u="none" strike="noStrike">
                          <a:solidFill>
                            <a:srgbClr val="000000"/>
                          </a:solidFill>
                          <a:latin typeface="Calibri"/>
                        </a:rPr>
                        <a:t>Forest</a:t>
                      </a:r>
                    </a:p>
                  </a:txBody>
                  <a:tcPr marL="7620" marR="7620" marT="762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ctr" fontAlgn="b"/>
                      <a:r>
                        <a:rPr lang="en-US" sz="1100" b="0" i="0" u="none" strike="noStrike" dirty="0" smtClean="0">
                          <a:solidFill>
                            <a:srgbClr val="000000"/>
                          </a:solidFill>
                          <a:latin typeface="Calibri"/>
                        </a:rPr>
                        <a:t>Low</a:t>
                      </a:r>
                      <a:r>
                        <a:rPr lang="en-US" sz="1100" b="0" i="0" u="none" strike="noStrike" baseline="0" dirty="0" smtClean="0">
                          <a:solidFill>
                            <a:srgbClr val="000000"/>
                          </a:solidFill>
                          <a:latin typeface="Calibri"/>
                        </a:rPr>
                        <a:t> Density</a:t>
                      </a:r>
                      <a:endParaRPr lang="en-US" sz="1100" b="0" i="0" u="none" strike="noStrike" dirty="0" smtClean="0">
                        <a:solidFill>
                          <a:srgbClr val="000000"/>
                        </a:solidFill>
                        <a:latin typeface="Calibri"/>
                      </a:endParaRPr>
                    </a:p>
                    <a:p>
                      <a:pPr algn="ctr" fontAlgn="b"/>
                      <a:r>
                        <a:rPr lang="en-US" sz="1100" b="0" i="0" u="none" strike="noStrike" dirty="0" smtClean="0">
                          <a:solidFill>
                            <a:srgbClr val="000000"/>
                          </a:solidFill>
                          <a:latin typeface="Calibri"/>
                        </a:rPr>
                        <a:t>Residential</a:t>
                      </a:r>
                      <a:endParaRPr lang="en-US" sz="1100" b="0" i="0" u="none" strike="noStrike" dirty="0">
                        <a:solidFill>
                          <a:srgbClr val="000000"/>
                        </a:solidFill>
                        <a:latin typeface="Calibri"/>
                      </a:endParaRPr>
                    </a:p>
                  </a:txBody>
                  <a:tcPr marL="7620" marR="7620" marT="762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ctr" fontAlgn="b"/>
                      <a:r>
                        <a:rPr lang="en-US" sz="1100" b="0" i="0" u="none" strike="noStrike" dirty="0" smtClean="0">
                          <a:solidFill>
                            <a:srgbClr val="000000"/>
                          </a:solidFill>
                          <a:latin typeface="+mn-lt"/>
                        </a:rPr>
                        <a:t>Apartment/ </a:t>
                      </a:r>
                    </a:p>
                    <a:p>
                      <a:pPr algn="ctr" fontAlgn="b"/>
                      <a:r>
                        <a:rPr lang="en-US" sz="1100" b="0" i="0" u="none" strike="noStrike" dirty="0" smtClean="0">
                          <a:solidFill>
                            <a:srgbClr val="000000"/>
                          </a:solidFill>
                          <a:latin typeface="+mn-lt"/>
                        </a:rPr>
                        <a:t>Townhouse</a:t>
                      </a:r>
                    </a:p>
                  </a:txBody>
                  <a:tcPr marL="7620" marR="7620" marT="762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ctr" fontAlgn="b"/>
                      <a:r>
                        <a:rPr lang="en-US" sz="1100" b="0" i="0" u="none" strike="noStrike" dirty="0" smtClean="0">
                          <a:solidFill>
                            <a:srgbClr val="000000"/>
                          </a:solidFill>
                          <a:latin typeface="+mn-lt"/>
                        </a:rPr>
                        <a:t>Single Family</a:t>
                      </a:r>
                      <a:r>
                        <a:rPr lang="en-US" sz="1100" b="0" i="0" u="none" strike="noStrike" baseline="0" dirty="0" smtClean="0">
                          <a:solidFill>
                            <a:srgbClr val="000000"/>
                          </a:solidFill>
                          <a:latin typeface="+mn-lt"/>
                        </a:rPr>
                        <a:t> </a:t>
                      </a:r>
                    </a:p>
                    <a:p>
                      <a:pPr algn="ctr" fontAlgn="b"/>
                      <a:r>
                        <a:rPr lang="en-US" sz="1100" b="0" i="0" u="none" strike="noStrike" baseline="0" dirty="0" smtClean="0">
                          <a:solidFill>
                            <a:srgbClr val="000000"/>
                          </a:solidFill>
                          <a:latin typeface="+mn-lt"/>
                        </a:rPr>
                        <a:t>Residential</a:t>
                      </a:r>
                      <a:endParaRPr lang="en-US" sz="1100" b="0" i="0" u="none" strike="noStrike" dirty="0" smtClean="0">
                        <a:solidFill>
                          <a:srgbClr val="000000"/>
                        </a:solidFill>
                        <a:latin typeface="+mn-lt"/>
                      </a:endParaRPr>
                    </a:p>
                  </a:txBody>
                  <a:tcPr marL="7620" marR="7620" marT="762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ctr" fontAlgn="b"/>
                      <a:r>
                        <a:rPr lang="en-US" sz="1100" b="0" i="0" u="none" strike="noStrike" dirty="0" smtClean="0">
                          <a:solidFill>
                            <a:srgbClr val="000000"/>
                          </a:solidFill>
                          <a:latin typeface="+mn-lt"/>
                        </a:rPr>
                        <a:t>Agriculture</a:t>
                      </a:r>
                    </a:p>
                  </a:txBody>
                  <a:tcPr marL="7620" marR="7620" marT="762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ctr" fontAlgn="b"/>
                      <a:r>
                        <a:rPr lang="en-US" sz="1100" b="0" i="0" u="none" strike="noStrike" dirty="0" smtClean="0">
                          <a:solidFill>
                            <a:srgbClr val="000000"/>
                          </a:solidFill>
                          <a:latin typeface="Calibri"/>
                        </a:rPr>
                        <a:t>Office/</a:t>
                      </a:r>
                    </a:p>
                    <a:p>
                      <a:pPr algn="ctr" fontAlgn="b"/>
                      <a:r>
                        <a:rPr lang="en-US" sz="1100" b="0" i="0" u="none" strike="noStrike" dirty="0" smtClean="0">
                          <a:solidFill>
                            <a:srgbClr val="000000"/>
                          </a:solidFill>
                          <a:latin typeface="Calibri"/>
                        </a:rPr>
                        <a:t>Light Industrial</a:t>
                      </a:r>
                      <a:endParaRPr lang="en-US" sz="1100" b="0" i="0" u="none" strike="noStrike" dirty="0">
                        <a:solidFill>
                          <a:srgbClr val="000000"/>
                        </a:solidFill>
                        <a:latin typeface="Calibri"/>
                      </a:endParaRPr>
                    </a:p>
                  </a:txBody>
                  <a:tcPr marL="7620" marR="7620" marT="762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latin typeface="Calibri"/>
                        </a:rPr>
                        <a:t>% impervious surface in </a:t>
                      </a:r>
                      <a:endParaRPr lang="en-US" sz="1100" b="0" i="0" u="none" strike="noStrike" dirty="0" smtClean="0">
                        <a:solidFill>
                          <a:srgbClr val="000000"/>
                        </a:solidFill>
                        <a:latin typeface="Calibri"/>
                      </a:endParaRPr>
                    </a:p>
                    <a:p>
                      <a:pPr algn="ctr" fontAlgn="b"/>
                      <a:r>
                        <a:rPr lang="en-US" sz="1100" b="0" i="0" u="none" strike="noStrike" dirty="0" smtClean="0">
                          <a:solidFill>
                            <a:srgbClr val="000000"/>
                          </a:solidFill>
                          <a:latin typeface="Calibri"/>
                        </a:rPr>
                        <a:t>watershed</a:t>
                      </a:r>
                      <a:endParaRPr lang="en-US" sz="1100" b="0" i="0" u="none" strike="noStrike" dirty="0">
                        <a:solidFill>
                          <a:srgbClr val="000000"/>
                        </a:solidFill>
                        <a:latin typeface="Calibri"/>
                      </a:endParaRPr>
                    </a:p>
                  </a:txBody>
                  <a:tcPr marL="7620" marR="7620" marT="7620" marB="0" anchor="b">
                    <a:lnL>
                      <a:noFill/>
                    </a:lnL>
                    <a:lnR>
                      <a:noFill/>
                    </a:lnR>
                    <a:lnT>
                      <a:noFill/>
                    </a:lnT>
                    <a:lnB w="25400" cap="flat" cmpd="dbl" algn="ctr">
                      <a:solidFill>
                        <a:srgbClr val="000000"/>
                      </a:solidFill>
                      <a:prstDash val="solid"/>
                      <a:round/>
                      <a:headEnd type="none" w="med" len="med"/>
                      <a:tailEnd type="none" w="med" len="med"/>
                    </a:lnB>
                  </a:tcPr>
                </a:tc>
              </a:tr>
              <a:tr h="366386">
                <a:tc>
                  <a:txBody>
                    <a:bodyPr/>
                    <a:lstStyle/>
                    <a:p>
                      <a:pPr algn="r" fontAlgn="b"/>
                      <a:r>
                        <a:rPr lang="en-US" sz="1100" b="0" i="0" u="none" strike="noStrike">
                          <a:solidFill>
                            <a:srgbClr val="000000"/>
                          </a:solidFill>
                          <a:latin typeface="Calibri"/>
                        </a:rPr>
                        <a:t>2003</a:t>
                      </a:r>
                    </a:p>
                  </a:txBody>
                  <a:tcPr marL="7620" marR="7620" marT="762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r" fontAlgn="b"/>
                      <a:r>
                        <a:rPr lang="en-US" sz="1100" b="0" i="0" u="none" strike="noStrike" dirty="0" smtClean="0">
                          <a:solidFill>
                            <a:srgbClr val="000000"/>
                          </a:solidFill>
                          <a:latin typeface="Calibri"/>
                        </a:rPr>
                        <a:t>7.81</a:t>
                      </a:r>
                      <a:endParaRPr lang="en-US" sz="1100" b="0" i="0" u="none" strike="noStrike" dirty="0">
                        <a:solidFill>
                          <a:srgbClr val="000000"/>
                        </a:solidFill>
                        <a:latin typeface="Calibri"/>
                      </a:endParaRPr>
                    </a:p>
                  </a:txBody>
                  <a:tcPr marL="7620" marR="7620" marT="762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r" fontAlgn="b"/>
                      <a:r>
                        <a:rPr lang="en-US" sz="1100" b="0" i="0" u="none" strike="noStrike" dirty="0" smtClean="0">
                          <a:solidFill>
                            <a:srgbClr val="000000"/>
                          </a:solidFill>
                          <a:latin typeface="Calibri"/>
                        </a:rPr>
                        <a:t>6.61</a:t>
                      </a:r>
                      <a:endParaRPr lang="en-US" sz="1100" b="0" i="0" u="none" strike="noStrike" dirty="0">
                        <a:solidFill>
                          <a:srgbClr val="000000"/>
                        </a:solidFill>
                        <a:latin typeface="Calibri"/>
                      </a:endParaRPr>
                    </a:p>
                  </a:txBody>
                  <a:tcPr marL="7620" marR="7620" marT="762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r" fontAlgn="b"/>
                      <a:r>
                        <a:rPr lang="en-US" sz="1100" b="0" i="0" u="none" strike="noStrike" dirty="0" smtClean="0">
                          <a:solidFill>
                            <a:srgbClr val="000000"/>
                          </a:solidFill>
                          <a:latin typeface="Calibri"/>
                        </a:rPr>
                        <a:t>0.13</a:t>
                      </a:r>
                      <a:endParaRPr lang="en-US" sz="1100" b="0" i="0" u="none" strike="noStrike" dirty="0">
                        <a:solidFill>
                          <a:srgbClr val="000000"/>
                        </a:solidFill>
                        <a:latin typeface="Calibri"/>
                      </a:endParaRPr>
                    </a:p>
                  </a:txBody>
                  <a:tcPr marL="7620" marR="7620" marT="762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r" fontAlgn="b"/>
                      <a:r>
                        <a:rPr lang="en-US" sz="1100" b="0" i="0" u="none" strike="noStrike" dirty="0" smtClean="0">
                          <a:solidFill>
                            <a:srgbClr val="000000"/>
                          </a:solidFill>
                          <a:latin typeface="Calibri"/>
                        </a:rPr>
                        <a:t>1.06</a:t>
                      </a:r>
                      <a:endParaRPr lang="en-US" sz="1100" b="0" i="0" u="none" strike="noStrike" dirty="0">
                        <a:solidFill>
                          <a:srgbClr val="000000"/>
                        </a:solidFill>
                        <a:latin typeface="Calibri"/>
                      </a:endParaRPr>
                    </a:p>
                  </a:txBody>
                  <a:tcPr marL="7620" marR="7620" marT="762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r" fontAlgn="b"/>
                      <a:r>
                        <a:rPr lang="en-US" sz="1100" b="0" i="0" u="none" strike="noStrike" dirty="0" smtClean="0">
                          <a:solidFill>
                            <a:srgbClr val="000000"/>
                          </a:solidFill>
                          <a:latin typeface="Calibri"/>
                        </a:rPr>
                        <a:t>7.5</a:t>
                      </a:r>
                      <a:endParaRPr lang="en-US" sz="1100" b="0" i="0" u="none" strike="noStrike" dirty="0">
                        <a:solidFill>
                          <a:srgbClr val="000000"/>
                        </a:solidFill>
                        <a:latin typeface="Calibri"/>
                      </a:endParaRPr>
                    </a:p>
                  </a:txBody>
                  <a:tcPr marL="7620" marR="7620" marT="762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r" fontAlgn="b"/>
                      <a:r>
                        <a:rPr lang="en-US" sz="1100" b="0" i="0" u="none" strike="noStrike" dirty="0" smtClean="0">
                          <a:solidFill>
                            <a:srgbClr val="000000"/>
                          </a:solidFill>
                          <a:latin typeface="Calibri"/>
                        </a:rPr>
                        <a:t>4.40</a:t>
                      </a:r>
                      <a:endParaRPr lang="en-US" sz="1100" b="0" i="0" u="none" strike="noStrike" dirty="0">
                        <a:solidFill>
                          <a:srgbClr val="000000"/>
                        </a:solidFill>
                        <a:latin typeface="Calibri"/>
                      </a:endParaRPr>
                    </a:p>
                  </a:txBody>
                  <a:tcPr marL="7620" marR="7620" marT="762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r" fontAlgn="b"/>
                      <a:r>
                        <a:rPr lang="en-US" sz="1100" b="0" i="0" u="none" strike="noStrike" dirty="0" smtClean="0">
                          <a:solidFill>
                            <a:srgbClr val="000000"/>
                          </a:solidFill>
                          <a:latin typeface="Calibri"/>
                        </a:rPr>
                        <a:t>0.05</a:t>
                      </a:r>
                      <a:endParaRPr lang="en-US" sz="1100" b="0" i="0" u="none" strike="noStrike" dirty="0">
                        <a:solidFill>
                          <a:srgbClr val="000000"/>
                        </a:solidFill>
                        <a:latin typeface="Calibri"/>
                      </a:endParaRPr>
                    </a:p>
                  </a:txBody>
                  <a:tcPr marL="7620" marR="7620" marT="762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r" fontAlgn="b"/>
                      <a:r>
                        <a:rPr lang="en-US" sz="1100" b="0" i="0" u="none" strike="noStrike" dirty="0" smtClean="0">
                          <a:solidFill>
                            <a:srgbClr val="000000"/>
                          </a:solidFill>
                          <a:latin typeface="Calibri"/>
                        </a:rPr>
                        <a:t>2.6</a:t>
                      </a:r>
                      <a:endParaRPr lang="en-US" sz="1100" b="0" i="0" u="none" strike="noStrike" dirty="0">
                        <a:solidFill>
                          <a:srgbClr val="000000"/>
                        </a:solidFill>
                        <a:latin typeface="Calibri"/>
                      </a:endParaRPr>
                    </a:p>
                  </a:txBody>
                  <a:tcPr marL="7620" marR="7620" marT="762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r" fontAlgn="b"/>
                      <a:r>
                        <a:rPr lang="en-US" sz="1100" b="0" i="0" u="none" strike="noStrike" dirty="0" smtClean="0">
                          <a:solidFill>
                            <a:srgbClr val="000000"/>
                          </a:solidFill>
                          <a:latin typeface="Calibri"/>
                        </a:rPr>
                        <a:t>30.16</a:t>
                      </a:r>
                      <a:endParaRPr lang="en-US" sz="1100" b="0" i="0" u="none" strike="noStrike" dirty="0">
                        <a:solidFill>
                          <a:srgbClr val="000000"/>
                        </a:solidFill>
                        <a:latin typeface="Calibri"/>
                      </a:endParaRPr>
                    </a:p>
                  </a:txBody>
                  <a:tcPr marL="7620" marR="7620" marT="7620" marB="0" anchor="b">
                    <a:lnL>
                      <a:noFill/>
                    </a:lnL>
                    <a:lnR>
                      <a:noFill/>
                    </a:lnR>
                    <a:lnT w="25400" cap="flat" cmpd="dbl" algn="ctr">
                      <a:solidFill>
                        <a:srgbClr val="000000"/>
                      </a:solidFill>
                      <a:prstDash val="solid"/>
                      <a:round/>
                      <a:headEnd type="none" w="med" len="med"/>
                      <a:tailEnd type="none" w="med" len="med"/>
                    </a:lnT>
                    <a:lnB>
                      <a:noFill/>
                    </a:lnB>
                  </a:tcPr>
                </a:tc>
              </a:tr>
              <a:tr h="352816">
                <a:tc>
                  <a:txBody>
                    <a:bodyPr/>
                    <a:lstStyle/>
                    <a:p>
                      <a:pPr algn="r" fontAlgn="b"/>
                      <a:r>
                        <a:rPr lang="en-US" sz="1100" b="0" i="0" u="none" strike="noStrike" dirty="0">
                          <a:solidFill>
                            <a:schemeClr val="tx1"/>
                          </a:solidFill>
                          <a:latin typeface="Calibri"/>
                        </a:rPr>
                        <a:t>2005</a:t>
                      </a:r>
                    </a:p>
                  </a:txBody>
                  <a:tcPr marL="7620" marR="7620" marT="7620" marB="0" anchor="b">
                    <a:lnL>
                      <a:noFill/>
                    </a:lnL>
                    <a:lnR>
                      <a:noFill/>
                    </a:lnR>
                    <a:lnT>
                      <a:noFill/>
                    </a:lnT>
                    <a:lnB>
                      <a:noFill/>
                    </a:lnB>
                  </a:tcPr>
                </a:tc>
                <a:tc>
                  <a:txBody>
                    <a:bodyPr/>
                    <a:lstStyle/>
                    <a:p>
                      <a:pPr algn="r" fontAlgn="b"/>
                      <a:r>
                        <a:rPr lang="en-US" sz="1100" b="0" i="0" u="none" strike="noStrike" dirty="0" smtClean="0">
                          <a:solidFill>
                            <a:schemeClr val="tx1"/>
                          </a:solidFill>
                          <a:latin typeface="Calibri"/>
                        </a:rPr>
                        <a:t>8.66</a:t>
                      </a:r>
                      <a:endParaRPr lang="en-US" sz="1100" b="0" i="0" u="none" strike="noStrike" dirty="0">
                        <a:solidFill>
                          <a:schemeClr val="tx1"/>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chemeClr val="tx1"/>
                          </a:solidFill>
                          <a:latin typeface="Calibri"/>
                        </a:rPr>
                        <a:t>3.76</a:t>
                      </a:r>
                      <a:endParaRPr lang="en-US" sz="1100" b="0" i="0" u="none" strike="noStrike" dirty="0">
                        <a:solidFill>
                          <a:schemeClr val="tx1"/>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chemeClr val="tx1"/>
                          </a:solidFill>
                          <a:latin typeface="Calibri"/>
                        </a:rPr>
                        <a:t>0.12</a:t>
                      </a:r>
                      <a:endParaRPr lang="en-US" sz="1100" b="0" i="0" u="none" strike="noStrike" dirty="0">
                        <a:solidFill>
                          <a:schemeClr val="tx1"/>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chemeClr val="tx1"/>
                          </a:solidFill>
                          <a:latin typeface="Calibri"/>
                        </a:rPr>
                        <a:t>1.67</a:t>
                      </a:r>
                      <a:endParaRPr lang="en-US" sz="1100" b="0" i="0" u="none" strike="noStrike" dirty="0">
                        <a:solidFill>
                          <a:schemeClr val="tx1"/>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chemeClr val="tx1"/>
                          </a:solidFill>
                          <a:latin typeface="Calibri"/>
                        </a:rPr>
                        <a:t>8.7</a:t>
                      </a:r>
                      <a:endParaRPr lang="en-US" sz="1100" b="0" i="0" u="none" strike="noStrike" dirty="0">
                        <a:solidFill>
                          <a:schemeClr val="tx1"/>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chemeClr val="tx1"/>
                          </a:solidFill>
                          <a:latin typeface="Calibri"/>
                        </a:rPr>
                        <a:t>3.81</a:t>
                      </a:r>
                      <a:endParaRPr lang="en-US" sz="1100" b="0" i="0" u="none" strike="noStrike" dirty="0">
                        <a:solidFill>
                          <a:schemeClr val="tx1"/>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chemeClr val="tx1"/>
                          </a:solidFill>
                          <a:latin typeface="Calibri"/>
                        </a:rPr>
                        <a:t>0.06</a:t>
                      </a:r>
                      <a:endParaRPr lang="en-US" sz="1100" b="0" i="0" u="none" strike="noStrike" dirty="0">
                        <a:solidFill>
                          <a:schemeClr val="tx1"/>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chemeClr val="tx1"/>
                          </a:solidFill>
                          <a:latin typeface="Calibri"/>
                        </a:rPr>
                        <a:t>2.5</a:t>
                      </a:r>
                      <a:endParaRPr lang="en-US" sz="1100" b="0" i="0" u="none" strike="noStrike" dirty="0">
                        <a:solidFill>
                          <a:schemeClr val="tx1"/>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chemeClr val="tx1"/>
                          </a:solidFill>
                          <a:latin typeface="Calibri"/>
                        </a:rPr>
                        <a:t>29.28</a:t>
                      </a:r>
                      <a:endParaRPr lang="en-US" sz="1100" b="0" i="0" u="none" strike="noStrike" dirty="0">
                        <a:solidFill>
                          <a:schemeClr val="tx1"/>
                        </a:solidFill>
                        <a:latin typeface="Calibri"/>
                      </a:endParaRPr>
                    </a:p>
                  </a:txBody>
                  <a:tcPr marL="7620" marR="7620" marT="7620" marB="0" anchor="b">
                    <a:lnL>
                      <a:noFill/>
                    </a:lnL>
                    <a:lnR>
                      <a:noFill/>
                    </a:lnR>
                    <a:lnT>
                      <a:noFill/>
                    </a:lnT>
                    <a:lnB>
                      <a:noFill/>
                    </a:lnB>
                  </a:tcPr>
                </a:tc>
              </a:tr>
              <a:tr h="352816">
                <a:tc>
                  <a:txBody>
                    <a:bodyPr/>
                    <a:lstStyle/>
                    <a:p>
                      <a:pPr algn="r" fontAlgn="b"/>
                      <a:r>
                        <a:rPr lang="en-US" sz="1100" b="0" i="0" u="none" strike="noStrike">
                          <a:solidFill>
                            <a:srgbClr val="000000"/>
                          </a:solidFill>
                          <a:latin typeface="Calibri"/>
                        </a:rPr>
                        <a:t>2006</a:t>
                      </a:r>
                    </a:p>
                  </a:txBody>
                  <a:tcPr marL="7620" marR="7620" marT="7620" marB="0" anchor="b">
                    <a:lnL>
                      <a:noFill/>
                    </a:lnL>
                    <a:lnR>
                      <a:noFill/>
                    </a:lnR>
                    <a:lnT>
                      <a:noFill/>
                    </a:lnT>
                    <a:lnB>
                      <a:noFill/>
                    </a:lnB>
                  </a:tcPr>
                </a:tc>
                <a:tc>
                  <a:txBody>
                    <a:bodyPr/>
                    <a:lstStyle/>
                    <a:p>
                      <a:pPr algn="r" fontAlgn="b"/>
                      <a:r>
                        <a:rPr lang="en-US" sz="1100" b="0" i="0" u="none" strike="noStrike" dirty="0" smtClean="0">
                          <a:solidFill>
                            <a:srgbClr val="000000"/>
                          </a:solidFill>
                          <a:latin typeface="Calibri"/>
                        </a:rPr>
                        <a:t>7.87</a:t>
                      </a:r>
                      <a:endParaRPr lang="en-US" sz="1100" b="0" i="0" u="none" strike="noStrike" dirty="0">
                        <a:solidFill>
                          <a:srgbClr val="000000"/>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rgbClr val="000000"/>
                          </a:solidFill>
                          <a:latin typeface="Calibri"/>
                        </a:rPr>
                        <a:t>5.5</a:t>
                      </a:r>
                      <a:endParaRPr lang="en-US" sz="1100" b="0" i="0" u="none" strike="noStrike" dirty="0">
                        <a:solidFill>
                          <a:srgbClr val="000000"/>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rgbClr val="000000"/>
                          </a:solidFill>
                          <a:latin typeface="Calibri"/>
                        </a:rPr>
                        <a:t>0.13</a:t>
                      </a:r>
                      <a:endParaRPr lang="en-US" sz="1100" b="0" i="0" u="none" strike="noStrike" dirty="0">
                        <a:solidFill>
                          <a:srgbClr val="000000"/>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rgbClr val="000000"/>
                          </a:solidFill>
                          <a:latin typeface="Calibri"/>
                        </a:rPr>
                        <a:t>2.37</a:t>
                      </a:r>
                      <a:endParaRPr lang="en-US" sz="1100" b="0" i="0" u="none" strike="noStrike" dirty="0">
                        <a:solidFill>
                          <a:srgbClr val="000000"/>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rgbClr val="000000"/>
                          </a:solidFill>
                          <a:latin typeface="Calibri"/>
                        </a:rPr>
                        <a:t>8.33</a:t>
                      </a:r>
                      <a:endParaRPr lang="en-US" sz="1100" b="0" i="0" u="none" strike="noStrike" dirty="0">
                        <a:solidFill>
                          <a:srgbClr val="000000"/>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rgbClr val="000000"/>
                          </a:solidFill>
                          <a:latin typeface="Calibri"/>
                        </a:rPr>
                        <a:t>3.94</a:t>
                      </a:r>
                      <a:endParaRPr lang="en-US" sz="1100" b="0" i="0" u="none" strike="noStrike" dirty="0">
                        <a:solidFill>
                          <a:srgbClr val="000000"/>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rgbClr val="000000"/>
                          </a:solidFill>
                          <a:latin typeface="Calibri"/>
                        </a:rPr>
                        <a:t>0.04</a:t>
                      </a:r>
                      <a:endParaRPr lang="en-US" sz="1100" b="0" i="0" u="none" strike="noStrike" dirty="0">
                        <a:solidFill>
                          <a:srgbClr val="000000"/>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rgbClr val="000000"/>
                          </a:solidFill>
                          <a:latin typeface="Calibri"/>
                        </a:rPr>
                        <a:t>2.12</a:t>
                      </a:r>
                      <a:endParaRPr lang="en-US" sz="1100" b="0" i="0" u="none" strike="noStrike" dirty="0">
                        <a:solidFill>
                          <a:srgbClr val="000000"/>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rgbClr val="000000"/>
                          </a:solidFill>
                          <a:latin typeface="Calibri"/>
                        </a:rPr>
                        <a:t>30.3</a:t>
                      </a:r>
                      <a:endParaRPr lang="en-US" sz="1100" b="0" i="0" u="none" strike="noStrike" dirty="0">
                        <a:solidFill>
                          <a:srgbClr val="000000"/>
                        </a:solidFill>
                        <a:latin typeface="Calibri"/>
                      </a:endParaRPr>
                    </a:p>
                  </a:txBody>
                  <a:tcPr marL="7620" marR="7620" marT="7620" marB="0" anchor="b">
                    <a:lnL>
                      <a:noFill/>
                    </a:lnL>
                    <a:lnR>
                      <a:noFill/>
                    </a:lnR>
                    <a:lnT>
                      <a:noFill/>
                    </a:lnT>
                    <a:lnB>
                      <a:noFill/>
                    </a:lnB>
                  </a:tcPr>
                </a:tc>
              </a:tr>
              <a:tr h="352816">
                <a:tc>
                  <a:txBody>
                    <a:bodyPr/>
                    <a:lstStyle/>
                    <a:p>
                      <a:pPr algn="r" fontAlgn="b"/>
                      <a:r>
                        <a:rPr lang="en-US" sz="1100" b="0" i="0" u="none" strike="noStrike" dirty="0" smtClean="0">
                          <a:solidFill>
                            <a:schemeClr val="tx1"/>
                          </a:solidFill>
                          <a:latin typeface="Calibri"/>
                        </a:rPr>
                        <a:t>2008</a:t>
                      </a:r>
                      <a:endParaRPr lang="en-US" sz="1100" b="0" i="0" u="none" strike="noStrike" dirty="0">
                        <a:solidFill>
                          <a:schemeClr val="tx1"/>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chemeClr val="tx1"/>
                          </a:solidFill>
                          <a:latin typeface="Calibri"/>
                        </a:rPr>
                        <a:t>6.93</a:t>
                      </a:r>
                      <a:endParaRPr lang="en-US" sz="1100" b="0" i="0" u="none" strike="noStrike" dirty="0">
                        <a:solidFill>
                          <a:schemeClr val="tx1"/>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chemeClr val="tx1"/>
                          </a:solidFill>
                          <a:latin typeface="Calibri"/>
                        </a:rPr>
                        <a:t>3.74</a:t>
                      </a:r>
                      <a:endParaRPr lang="en-US" sz="1100" b="0" i="0" u="none" strike="noStrike" dirty="0">
                        <a:solidFill>
                          <a:schemeClr val="tx1"/>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chemeClr val="tx1"/>
                          </a:solidFill>
                          <a:latin typeface="Calibri"/>
                        </a:rPr>
                        <a:t>0.10</a:t>
                      </a:r>
                      <a:endParaRPr lang="en-US" sz="1100" b="0" i="0" u="none" strike="noStrike" dirty="0">
                        <a:solidFill>
                          <a:schemeClr val="tx1"/>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chemeClr val="tx1"/>
                          </a:solidFill>
                          <a:latin typeface="Calibri"/>
                        </a:rPr>
                        <a:t>1.72</a:t>
                      </a:r>
                      <a:endParaRPr lang="en-US" sz="1100" b="0" i="0" u="none" strike="noStrike" dirty="0">
                        <a:solidFill>
                          <a:schemeClr val="tx1"/>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chemeClr val="tx1"/>
                          </a:solidFill>
                          <a:latin typeface="Calibri"/>
                        </a:rPr>
                        <a:t>11.75</a:t>
                      </a:r>
                      <a:endParaRPr lang="en-US" sz="1100" b="0" i="0" u="none" strike="noStrike" dirty="0">
                        <a:solidFill>
                          <a:schemeClr val="tx1"/>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chemeClr val="tx1"/>
                          </a:solidFill>
                          <a:latin typeface="Calibri"/>
                        </a:rPr>
                        <a:t>2.74</a:t>
                      </a:r>
                      <a:endParaRPr lang="en-US" sz="1100" b="0" i="0" u="none" strike="noStrike" dirty="0">
                        <a:solidFill>
                          <a:schemeClr val="tx1"/>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chemeClr val="tx1"/>
                          </a:solidFill>
                          <a:latin typeface="Calibri"/>
                        </a:rPr>
                        <a:t>0.09</a:t>
                      </a:r>
                      <a:endParaRPr lang="en-US" sz="1100" b="0" i="0" u="none" strike="noStrike" dirty="0">
                        <a:solidFill>
                          <a:schemeClr val="tx1"/>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chemeClr val="tx1"/>
                          </a:solidFill>
                          <a:latin typeface="Calibri"/>
                        </a:rPr>
                        <a:t>0.24</a:t>
                      </a:r>
                      <a:endParaRPr lang="en-US" sz="1100" b="0" i="0" u="none" strike="noStrike" dirty="0">
                        <a:solidFill>
                          <a:schemeClr val="tx1"/>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chemeClr val="tx1"/>
                          </a:solidFill>
                          <a:latin typeface="Calibri"/>
                        </a:rPr>
                        <a:t>27.31</a:t>
                      </a:r>
                      <a:endParaRPr lang="en-US" sz="1100" b="0" i="0" u="none" strike="noStrike" dirty="0">
                        <a:solidFill>
                          <a:schemeClr val="tx1"/>
                        </a:solidFill>
                        <a:latin typeface="Calibri"/>
                      </a:endParaRPr>
                    </a:p>
                  </a:txBody>
                  <a:tcPr marL="7620" marR="7620" marT="7620" marB="0" anchor="b">
                    <a:lnL>
                      <a:noFill/>
                    </a:lnL>
                    <a:lnR>
                      <a:noFill/>
                    </a:lnR>
                    <a:lnT>
                      <a:noFill/>
                    </a:lnT>
                    <a:lnB>
                      <a:noFill/>
                    </a:lnB>
                  </a:tcPr>
                </a:tc>
              </a:tr>
              <a:tr h="352816">
                <a:tc>
                  <a:txBody>
                    <a:bodyPr/>
                    <a:lstStyle/>
                    <a:p>
                      <a:pPr algn="r" fontAlgn="b"/>
                      <a:r>
                        <a:rPr lang="en-US" sz="1100" b="0" i="0" u="none" strike="noStrike">
                          <a:solidFill>
                            <a:srgbClr val="000000"/>
                          </a:solidFill>
                          <a:latin typeface="Calibri"/>
                        </a:rPr>
                        <a:t>2009</a:t>
                      </a:r>
                    </a:p>
                  </a:txBody>
                  <a:tcPr marL="7620" marR="7620" marT="7620" marB="0" anchor="b">
                    <a:lnL>
                      <a:noFill/>
                    </a:lnL>
                    <a:lnR>
                      <a:noFill/>
                    </a:lnR>
                    <a:lnT>
                      <a:noFill/>
                    </a:lnT>
                    <a:lnB>
                      <a:noFill/>
                    </a:lnB>
                  </a:tcPr>
                </a:tc>
                <a:tc>
                  <a:txBody>
                    <a:bodyPr/>
                    <a:lstStyle/>
                    <a:p>
                      <a:pPr algn="r" fontAlgn="b"/>
                      <a:r>
                        <a:rPr lang="en-US" sz="1100" b="0" i="0" u="none" strike="noStrike" dirty="0" smtClean="0">
                          <a:solidFill>
                            <a:srgbClr val="000000"/>
                          </a:solidFill>
                          <a:latin typeface="Calibri"/>
                        </a:rPr>
                        <a:t>9.36</a:t>
                      </a:r>
                      <a:endParaRPr lang="en-US" sz="1100" b="0" i="0" u="none" strike="noStrike" dirty="0">
                        <a:solidFill>
                          <a:srgbClr val="000000"/>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rgbClr val="000000"/>
                          </a:solidFill>
                          <a:latin typeface="Calibri"/>
                        </a:rPr>
                        <a:t>11.31</a:t>
                      </a:r>
                      <a:endParaRPr lang="en-US" sz="1100" b="0" i="0" u="none" strike="noStrike" dirty="0">
                        <a:solidFill>
                          <a:srgbClr val="000000"/>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rgbClr val="000000"/>
                          </a:solidFill>
                          <a:latin typeface="Calibri"/>
                        </a:rPr>
                        <a:t>0.10</a:t>
                      </a:r>
                      <a:endParaRPr lang="en-US" sz="1100" b="0" i="0" u="none" strike="noStrike" dirty="0">
                        <a:solidFill>
                          <a:srgbClr val="000000"/>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rgbClr val="000000"/>
                          </a:solidFill>
                          <a:latin typeface="Calibri"/>
                        </a:rPr>
                        <a:t>1.8</a:t>
                      </a:r>
                      <a:endParaRPr lang="en-US" sz="1100" b="0" i="0" u="none" strike="noStrike" dirty="0">
                        <a:solidFill>
                          <a:srgbClr val="000000"/>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rgbClr val="000000"/>
                          </a:solidFill>
                          <a:latin typeface="Calibri"/>
                        </a:rPr>
                        <a:t>3.7</a:t>
                      </a:r>
                      <a:endParaRPr lang="en-US" sz="1100" b="0" i="0" u="none" strike="noStrike" dirty="0">
                        <a:solidFill>
                          <a:srgbClr val="000000"/>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rgbClr val="000000"/>
                          </a:solidFill>
                          <a:latin typeface="Calibri"/>
                        </a:rPr>
                        <a:t>1.43</a:t>
                      </a:r>
                      <a:endParaRPr lang="en-US" sz="1100" b="0" i="0" u="none" strike="noStrike" dirty="0">
                        <a:solidFill>
                          <a:srgbClr val="000000"/>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rgbClr val="000000"/>
                          </a:solidFill>
                          <a:latin typeface="Calibri"/>
                        </a:rPr>
                        <a:t>0.03</a:t>
                      </a:r>
                      <a:endParaRPr lang="en-US" sz="1100" b="0" i="0" u="none" strike="noStrike" dirty="0">
                        <a:solidFill>
                          <a:srgbClr val="000000"/>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rgbClr val="000000"/>
                          </a:solidFill>
                          <a:latin typeface="Calibri"/>
                        </a:rPr>
                        <a:t>6.37</a:t>
                      </a:r>
                      <a:endParaRPr lang="en-US" sz="1100" b="0" i="0" u="none" strike="noStrike" dirty="0">
                        <a:solidFill>
                          <a:srgbClr val="000000"/>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rgbClr val="000000"/>
                          </a:solidFill>
                          <a:latin typeface="Calibri"/>
                        </a:rPr>
                        <a:t>34.1</a:t>
                      </a:r>
                      <a:endParaRPr lang="en-US" sz="1100" b="0" i="0" u="none" strike="noStrike" dirty="0">
                        <a:solidFill>
                          <a:srgbClr val="000000"/>
                        </a:solidFill>
                        <a:latin typeface="Calibri"/>
                      </a:endParaRPr>
                    </a:p>
                  </a:txBody>
                  <a:tcPr marL="7620" marR="7620" marT="7620" marB="0" anchor="b">
                    <a:lnL>
                      <a:noFill/>
                    </a:lnL>
                    <a:lnR>
                      <a:noFill/>
                    </a:lnR>
                    <a:lnT>
                      <a:noFill/>
                    </a:lnT>
                    <a:lnB>
                      <a:noFill/>
                    </a:lnB>
                  </a:tcPr>
                </a:tc>
              </a:tr>
              <a:tr h="325491">
                <a:tc>
                  <a:txBody>
                    <a:bodyPr/>
                    <a:lstStyle/>
                    <a:p>
                      <a:pPr algn="r" fontAlgn="b"/>
                      <a:r>
                        <a:rPr lang="en-US" sz="1100" b="0" i="0" u="none" strike="noStrike" dirty="0">
                          <a:solidFill>
                            <a:srgbClr val="000000"/>
                          </a:solidFill>
                          <a:latin typeface="Calibri"/>
                        </a:rPr>
                        <a:t>2011</a:t>
                      </a:r>
                    </a:p>
                  </a:txBody>
                  <a:tcPr marL="7620" marR="7620" marT="762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r" fontAlgn="b"/>
                      <a:r>
                        <a:rPr lang="en-US" sz="1100" b="0" i="0" u="none" strike="noStrike" dirty="0" smtClean="0">
                          <a:solidFill>
                            <a:srgbClr val="000000"/>
                          </a:solidFill>
                          <a:latin typeface="Calibri"/>
                        </a:rPr>
                        <a:t>7.47</a:t>
                      </a:r>
                      <a:endParaRPr lang="en-US" sz="1100" b="0" i="0" u="none" strike="noStrike" dirty="0">
                        <a:solidFill>
                          <a:srgbClr val="000000"/>
                        </a:solidFill>
                        <a:latin typeface="Calibri"/>
                      </a:endParaRPr>
                    </a:p>
                  </a:txBody>
                  <a:tcPr marL="7620" marR="7620" marT="762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r" fontAlgn="b"/>
                      <a:r>
                        <a:rPr lang="en-US" sz="1100" b="0" i="0" u="none" strike="noStrike" dirty="0" smtClean="0">
                          <a:solidFill>
                            <a:srgbClr val="000000"/>
                          </a:solidFill>
                          <a:latin typeface="Calibri"/>
                        </a:rPr>
                        <a:t>5.97</a:t>
                      </a:r>
                      <a:endParaRPr lang="en-US" sz="1100" b="0" i="0" u="none" strike="noStrike" dirty="0">
                        <a:solidFill>
                          <a:srgbClr val="000000"/>
                        </a:solidFill>
                        <a:latin typeface="Calibri"/>
                      </a:endParaRPr>
                    </a:p>
                  </a:txBody>
                  <a:tcPr marL="7620" marR="7620" marT="762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r" fontAlgn="b"/>
                      <a:r>
                        <a:rPr lang="en-US" sz="1100" b="0" i="0" u="none" strike="noStrike" dirty="0" smtClean="0">
                          <a:solidFill>
                            <a:srgbClr val="000000"/>
                          </a:solidFill>
                          <a:latin typeface="Calibri"/>
                        </a:rPr>
                        <a:t>0.13</a:t>
                      </a:r>
                      <a:endParaRPr lang="en-US" sz="1100" b="0" i="0" u="none" strike="noStrike" dirty="0">
                        <a:solidFill>
                          <a:srgbClr val="000000"/>
                        </a:solidFill>
                        <a:latin typeface="Calibri"/>
                      </a:endParaRPr>
                    </a:p>
                  </a:txBody>
                  <a:tcPr marL="7620" marR="7620" marT="762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r" fontAlgn="b"/>
                      <a:r>
                        <a:rPr lang="en-US" sz="1100" b="0" i="0" u="none" strike="noStrike" dirty="0" smtClean="0">
                          <a:solidFill>
                            <a:srgbClr val="000000"/>
                          </a:solidFill>
                          <a:latin typeface="Calibri"/>
                        </a:rPr>
                        <a:t>2.33</a:t>
                      </a:r>
                      <a:endParaRPr lang="en-US" sz="1100" b="0" i="0" u="none" strike="noStrike" dirty="0">
                        <a:solidFill>
                          <a:srgbClr val="000000"/>
                        </a:solidFill>
                        <a:latin typeface="Calibri"/>
                      </a:endParaRPr>
                    </a:p>
                  </a:txBody>
                  <a:tcPr marL="7620" marR="7620" marT="762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r" fontAlgn="b"/>
                      <a:r>
                        <a:rPr lang="en-US" sz="1100" b="0" i="0" u="none" strike="noStrike" dirty="0" smtClean="0">
                          <a:solidFill>
                            <a:srgbClr val="000000"/>
                          </a:solidFill>
                          <a:latin typeface="Calibri"/>
                        </a:rPr>
                        <a:t>6.77</a:t>
                      </a:r>
                      <a:endParaRPr lang="en-US" sz="1100" b="0" i="0" u="none" strike="noStrike" dirty="0">
                        <a:solidFill>
                          <a:srgbClr val="000000"/>
                        </a:solidFill>
                        <a:latin typeface="Calibri"/>
                      </a:endParaRPr>
                    </a:p>
                  </a:txBody>
                  <a:tcPr marL="7620" marR="7620" marT="762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r" fontAlgn="b"/>
                      <a:r>
                        <a:rPr lang="en-US" sz="1100" b="0" i="0" u="none" strike="noStrike" dirty="0" smtClean="0">
                          <a:solidFill>
                            <a:srgbClr val="000000"/>
                          </a:solidFill>
                          <a:latin typeface="Calibri"/>
                        </a:rPr>
                        <a:t>3.87</a:t>
                      </a:r>
                      <a:endParaRPr lang="en-US" sz="1100" b="0" i="0" u="none" strike="noStrike" dirty="0">
                        <a:solidFill>
                          <a:srgbClr val="000000"/>
                        </a:solidFill>
                        <a:latin typeface="Calibri"/>
                      </a:endParaRPr>
                    </a:p>
                  </a:txBody>
                  <a:tcPr marL="7620" marR="7620" marT="762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r" fontAlgn="b"/>
                      <a:r>
                        <a:rPr lang="en-US" sz="1100" b="0" i="0" u="none" strike="noStrike" dirty="0" smtClean="0">
                          <a:solidFill>
                            <a:srgbClr val="000000"/>
                          </a:solidFill>
                          <a:latin typeface="Calibri"/>
                        </a:rPr>
                        <a:t>0.04</a:t>
                      </a:r>
                      <a:endParaRPr lang="en-US" sz="1100" b="0" i="0" u="none" strike="noStrike" dirty="0">
                        <a:solidFill>
                          <a:srgbClr val="000000"/>
                        </a:solidFill>
                        <a:latin typeface="Calibri"/>
                      </a:endParaRPr>
                    </a:p>
                  </a:txBody>
                  <a:tcPr marL="7620" marR="7620" marT="762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r" fontAlgn="b"/>
                      <a:r>
                        <a:rPr lang="en-US" sz="1100" b="0" i="0" u="none" strike="noStrike" dirty="0" smtClean="0">
                          <a:solidFill>
                            <a:srgbClr val="000000"/>
                          </a:solidFill>
                          <a:latin typeface="Calibri"/>
                        </a:rPr>
                        <a:t>1.8</a:t>
                      </a:r>
                      <a:endParaRPr lang="en-US" sz="1100" b="0" i="0" u="none" strike="noStrike" dirty="0">
                        <a:solidFill>
                          <a:srgbClr val="000000"/>
                        </a:solidFill>
                        <a:latin typeface="Calibri"/>
                      </a:endParaRPr>
                    </a:p>
                  </a:txBody>
                  <a:tcPr marL="7620" marR="7620" marT="762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r" fontAlgn="b"/>
                      <a:r>
                        <a:rPr lang="en-US" sz="1100" b="0" i="0" u="none" strike="noStrike" dirty="0" smtClean="0">
                          <a:solidFill>
                            <a:srgbClr val="000000"/>
                          </a:solidFill>
                          <a:latin typeface="Calibri"/>
                        </a:rPr>
                        <a:t>28.38</a:t>
                      </a:r>
                      <a:endParaRPr lang="en-US" sz="1100" b="0" i="0" u="none" strike="noStrike" dirty="0">
                        <a:solidFill>
                          <a:srgbClr val="000000"/>
                        </a:solidFill>
                        <a:latin typeface="Calibri"/>
                      </a:endParaRPr>
                    </a:p>
                  </a:txBody>
                  <a:tcPr marL="7620" marR="7620" marT="7620" marB="0" anchor="b">
                    <a:lnL>
                      <a:noFill/>
                    </a:lnL>
                    <a:lnR>
                      <a:noFill/>
                    </a:lnR>
                    <a:lnT>
                      <a:noFill/>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70618470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Long Island Creek </a:t>
            </a:r>
            <a:br>
              <a:rPr lang="en-US" dirty="0" smtClean="0"/>
            </a:br>
            <a:r>
              <a:rPr lang="en-US" dirty="0" smtClean="0"/>
              <a:t>Impervious Surfaces</a:t>
            </a:r>
            <a:endParaRPr lang="en-US" dirty="0"/>
          </a:p>
        </p:txBody>
      </p:sp>
      <p:sp>
        <p:nvSpPr>
          <p:cNvPr id="3" name="Content Placeholder 2"/>
          <p:cNvSpPr>
            <a:spLocks noGrp="1"/>
          </p:cNvSpPr>
          <p:nvPr>
            <p:ph idx="1"/>
          </p:nvPr>
        </p:nvSpPr>
        <p:spPr>
          <a:xfrm>
            <a:off x="228600" y="1371600"/>
            <a:ext cx="8686800" cy="5334000"/>
          </a:xfrm>
        </p:spPr>
        <p:txBody>
          <a:bodyPr>
            <a:normAutofit/>
          </a:bodyPr>
          <a:lstStyle/>
          <a:p>
            <a:endParaRPr lang="en-US" dirty="0" smtClean="0"/>
          </a:p>
          <a:p>
            <a:pPr marL="0" indent="0">
              <a:buNone/>
            </a:pPr>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a:p>
        </p:txBody>
      </p:sp>
      <p:sp>
        <p:nvSpPr>
          <p:cNvPr id="5" name="Rectangle 4"/>
          <p:cNvSpPr/>
          <p:nvPr/>
        </p:nvSpPr>
        <p:spPr>
          <a:xfrm>
            <a:off x="1676400" y="1447800"/>
            <a:ext cx="4572000" cy="923330"/>
          </a:xfrm>
          <a:prstGeom prst="rect">
            <a:avLst/>
          </a:prstGeom>
        </p:spPr>
        <p:txBody>
          <a:bodyPr>
            <a:spAutoFit/>
          </a:bodyPr>
          <a:lstStyle/>
          <a:p>
            <a:r>
              <a:rPr lang="en-US" dirty="0" smtClean="0"/>
              <a:t>Table XX. Percent % of impervious surface in Long Island Creek Watershed (as based on ARC impervious quotients)</a:t>
            </a:r>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1675116864"/>
              </p:ext>
            </p:extLst>
          </p:nvPr>
        </p:nvGraphicFramePr>
        <p:xfrm>
          <a:off x="838200" y="2209802"/>
          <a:ext cx="7162801" cy="3809999"/>
        </p:xfrm>
        <a:graphic>
          <a:graphicData uri="http://schemas.openxmlformats.org/drawingml/2006/table">
            <a:tbl>
              <a:tblPr/>
              <a:tblGrid>
                <a:gridCol w="506352"/>
                <a:gridCol w="370501"/>
                <a:gridCol w="712598"/>
                <a:gridCol w="391498"/>
                <a:gridCol w="682958"/>
                <a:gridCol w="724945"/>
                <a:gridCol w="847213"/>
                <a:gridCol w="693174"/>
                <a:gridCol w="1001252"/>
                <a:gridCol w="1232310"/>
              </a:tblGrid>
              <a:tr h="379613">
                <a:tc>
                  <a:txBody>
                    <a:bodyPr/>
                    <a:lstStyle/>
                    <a:p>
                      <a:pPr algn="l" fontAlgn="b"/>
                      <a:endParaRPr lang="en-US" sz="1100" b="0" i="0" u="none" strike="noStrike" dirty="0">
                        <a:solidFill>
                          <a:srgbClr val="000000"/>
                        </a:solidFill>
                        <a:latin typeface="Calibri"/>
                      </a:endParaRPr>
                    </a:p>
                  </a:txBody>
                  <a:tcPr marL="7620" marR="7620" marT="7620" marB="0" anchor="b">
                    <a:lnL>
                      <a:noFill/>
                    </a:lnL>
                    <a:lnR>
                      <a:noFill/>
                    </a:lnR>
                    <a:lnT>
                      <a:noFill/>
                    </a:lnT>
                    <a:lnB>
                      <a:noFill/>
                    </a:lnB>
                  </a:tcPr>
                </a:tc>
                <a:tc gridSpan="8">
                  <a:txBody>
                    <a:bodyPr/>
                    <a:lstStyle/>
                    <a:p>
                      <a:pPr algn="ctr" fontAlgn="b"/>
                      <a:r>
                        <a:rPr lang="en-US" sz="1100" b="0" i="0" u="none" strike="noStrike" dirty="0">
                          <a:solidFill>
                            <a:srgbClr val="000000"/>
                          </a:solidFill>
                          <a:latin typeface="Calibri"/>
                        </a:rPr>
                        <a:t>Classes</a:t>
                      </a:r>
                    </a:p>
                  </a:txBody>
                  <a:tcPr marL="7620" marR="7620" marT="7620" marB="0" anchor="b">
                    <a:lnL>
                      <a:noFill/>
                    </a:lnL>
                    <a:lnR>
                      <a:noFill/>
                    </a:lnR>
                    <a:lnT>
                      <a:noFill/>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ctr" fontAlgn="b"/>
                      <a:r>
                        <a:rPr lang="en-US" sz="1100" b="0" i="0" u="none" strike="noStrike">
                          <a:solidFill>
                            <a:srgbClr val="000000"/>
                          </a:solidFill>
                          <a:latin typeface="Calibri"/>
                        </a:rPr>
                        <a:t>TOTAL </a:t>
                      </a:r>
                    </a:p>
                  </a:txBody>
                  <a:tcPr marL="7620" marR="7620" marT="7620" marB="0" anchor="b">
                    <a:lnL>
                      <a:noFill/>
                    </a:lnL>
                    <a:lnR>
                      <a:noFill/>
                    </a:lnR>
                    <a:lnT>
                      <a:noFill/>
                    </a:lnT>
                    <a:lnB>
                      <a:noFill/>
                    </a:lnB>
                  </a:tcPr>
                </a:tc>
              </a:tr>
              <a:tr h="1251319">
                <a:tc>
                  <a:txBody>
                    <a:bodyPr/>
                    <a:lstStyle/>
                    <a:p>
                      <a:pPr algn="ctr" fontAlgn="b"/>
                      <a:r>
                        <a:rPr lang="en-US" sz="1100" b="0" i="0" u="none" strike="noStrike" dirty="0">
                          <a:solidFill>
                            <a:srgbClr val="000000"/>
                          </a:solidFill>
                          <a:latin typeface="Calibri"/>
                        </a:rPr>
                        <a:t>Year</a:t>
                      </a:r>
                    </a:p>
                  </a:txBody>
                  <a:tcPr marL="7620" marR="7620" marT="7620" marB="0" anchor="b">
                    <a:lnL>
                      <a:noFill/>
                    </a:lnL>
                    <a:lnR>
                      <a:noFill/>
                    </a:lnR>
                    <a:lnT>
                      <a:noFill/>
                    </a:lnT>
                    <a:lnB w="25400" cap="flat" cmpd="dbl" algn="ctr">
                      <a:solidFill>
                        <a:srgbClr val="000000"/>
                      </a:solidFill>
                      <a:prstDash val="solid"/>
                      <a:round/>
                      <a:headEnd type="none" w="med" len="med"/>
                      <a:tailEnd type="none" w="med" len="med"/>
                    </a:lnB>
                  </a:tcPr>
                </a:tc>
                <a:tc>
                  <a:txBody>
                    <a:bodyPr/>
                    <a:lstStyle/>
                    <a:p>
                      <a:pPr algn="ctr" fontAlgn="b"/>
                      <a:r>
                        <a:rPr lang="en-US" sz="1100" b="0" i="0" u="none" strike="noStrike" dirty="0" smtClean="0">
                          <a:solidFill>
                            <a:srgbClr val="000000"/>
                          </a:solidFill>
                          <a:latin typeface="Calibri"/>
                        </a:rPr>
                        <a:t>Major</a:t>
                      </a:r>
                    </a:p>
                    <a:p>
                      <a:pPr algn="ctr" fontAlgn="b"/>
                      <a:r>
                        <a:rPr lang="en-US" sz="1100" b="0" i="0" u="none" strike="noStrike" dirty="0" smtClean="0">
                          <a:solidFill>
                            <a:srgbClr val="000000"/>
                          </a:solidFill>
                          <a:latin typeface="Calibri"/>
                        </a:rPr>
                        <a:t>Roads</a:t>
                      </a:r>
                      <a:endParaRPr lang="en-US" sz="1100" b="0" i="0" u="none" strike="noStrike" dirty="0">
                        <a:solidFill>
                          <a:srgbClr val="000000"/>
                        </a:solidFill>
                        <a:latin typeface="Calibri"/>
                      </a:endParaRPr>
                    </a:p>
                  </a:txBody>
                  <a:tcPr marL="7620" marR="7620" marT="762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ctr" fontAlgn="b"/>
                      <a:r>
                        <a:rPr lang="en-US" sz="1100" b="0" i="0" u="none" strike="noStrike" dirty="0" smtClean="0">
                          <a:solidFill>
                            <a:srgbClr val="000000"/>
                          </a:solidFill>
                          <a:latin typeface="Calibri"/>
                        </a:rPr>
                        <a:t>Commercial</a:t>
                      </a:r>
                      <a:endParaRPr lang="en-US" sz="1100" b="0" i="0" u="none" strike="noStrike" dirty="0">
                        <a:solidFill>
                          <a:srgbClr val="000000"/>
                        </a:solidFill>
                        <a:latin typeface="Calibri"/>
                      </a:endParaRPr>
                    </a:p>
                  </a:txBody>
                  <a:tcPr marL="7620" marR="7620" marT="762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ctr" fontAlgn="b"/>
                      <a:r>
                        <a:rPr lang="en-US" sz="1100" b="0" i="0" u="none" strike="noStrike">
                          <a:solidFill>
                            <a:srgbClr val="000000"/>
                          </a:solidFill>
                          <a:latin typeface="Calibri"/>
                        </a:rPr>
                        <a:t>Forest</a:t>
                      </a:r>
                    </a:p>
                  </a:txBody>
                  <a:tcPr marL="7620" marR="7620" marT="762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ctr" fontAlgn="b"/>
                      <a:r>
                        <a:rPr lang="en-US" sz="1100" b="0" i="0" u="none" strike="noStrike" dirty="0" smtClean="0">
                          <a:solidFill>
                            <a:srgbClr val="000000"/>
                          </a:solidFill>
                          <a:latin typeface="Calibri"/>
                        </a:rPr>
                        <a:t>Low</a:t>
                      </a:r>
                      <a:r>
                        <a:rPr lang="en-US" sz="1100" b="0" i="0" u="none" strike="noStrike" baseline="0" dirty="0" smtClean="0">
                          <a:solidFill>
                            <a:srgbClr val="000000"/>
                          </a:solidFill>
                          <a:latin typeface="Calibri"/>
                        </a:rPr>
                        <a:t> Density</a:t>
                      </a:r>
                      <a:endParaRPr lang="en-US" sz="1100" b="0" i="0" u="none" strike="noStrike" dirty="0" smtClean="0">
                        <a:solidFill>
                          <a:srgbClr val="000000"/>
                        </a:solidFill>
                        <a:latin typeface="Calibri"/>
                      </a:endParaRPr>
                    </a:p>
                    <a:p>
                      <a:pPr algn="ctr" fontAlgn="b"/>
                      <a:r>
                        <a:rPr lang="en-US" sz="1100" b="0" i="0" u="none" strike="noStrike" dirty="0" smtClean="0">
                          <a:solidFill>
                            <a:srgbClr val="000000"/>
                          </a:solidFill>
                          <a:latin typeface="Calibri"/>
                        </a:rPr>
                        <a:t>Residential</a:t>
                      </a:r>
                      <a:endParaRPr lang="en-US" sz="1100" b="0" i="0" u="none" strike="noStrike" dirty="0">
                        <a:solidFill>
                          <a:srgbClr val="000000"/>
                        </a:solidFill>
                        <a:latin typeface="Calibri"/>
                      </a:endParaRPr>
                    </a:p>
                  </a:txBody>
                  <a:tcPr marL="7620" marR="7620" marT="762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ctr" fontAlgn="b"/>
                      <a:r>
                        <a:rPr lang="en-US" sz="1100" b="0" i="0" u="none" strike="noStrike" dirty="0" smtClean="0">
                          <a:solidFill>
                            <a:srgbClr val="000000"/>
                          </a:solidFill>
                          <a:latin typeface="+mn-lt"/>
                        </a:rPr>
                        <a:t>Apartment/ </a:t>
                      </a:r>
                    </a:p>
                    <a:p>
                      <a:pPr algn="ctr" fontAlgn="b"/>
                      <a:r>
                        <a:rPr lang="en-US" sz="1100" b="0" i="0" u="none" strike="noStrike" dirty="0" smtClean="0">
                          <a:solidFill>
                            <a:srgbClr val="000000"/>
                          </a:solidFill>
                          <a:latin typeface="+mn-lt"/>
                        </a:rPr>
                        <a:t>Townhouse</a:t>
                      </a:r>
                    </a:p>
                  </a:txBody>
                  <a:tcPr marL="7620" marR="7620" marT="762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ctr" fontAlgn="b"/>
                      <a:r>
                        <a:rPr lang="en-US" sz="1100" b="0" i="0" u="none" strike="noStrike" dirty="0" smtClean="0">
                          <a:solidFill>
                            <a:srgbClr val="000000"/>
                          </a:solidFill>
                          <a:latin typeface="+mn-lt"/>
                        </a:rPr>
                        <a:t>Single Family</a:t>
                      </a:r>
                      <a:r>
                        <a:rPr lang="en-US" sz="1100" b="0" i="0" u="none" strike="noStrike" baseline="0" dirty="0" smtClean="0">
                          <a:solidFill>
                            <a:srgbClr val="000000"/>
                          </a:solidFill>
                          <a:latin typeface="+mn-lt"/>
                        </a:rPr>
                        <a:t> </a:t>
                      </a:r>
                    </a:p>
                    <a:p>
                      <a:pPr algn="ctr" fontAlgn="b"/>
                      <a:r>
                        <a:rPr lang="en-US" sz="1100" b="0" i="0" u="none" strike="noStrike" baseline="0" dirty="0" smtClean="0">
                          <a:solidFill>
                            <a:srgbClr val="000000"/>
                          </a:solidFill>
                          <a:latin typeface="+mn-lt"/>
                        </a:rPr>
                        <a:t>Residential</a:t>
                      </a:r>
                      <a:endParaRPr lang="en-US" sz="1100" b="0" i="0" u="none" strike="noStrike" dirty="0" smtClean="0">
                        <a:solidFill>
                          <a:srgbClr val="000000"/>
                        </a:solidFill>
                        <a:latin typeface="+mn-lt"/>
                      </a:endParaRPr>
                    </a:p>
                  </a:txBody>
                  <a:tcPr marL="7620" marR="7620" marT="762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ctr" fontAlgn="b"/>
                      <a:r>
                        <a:rPr lang="en-US" sz="1100" b="0" i="0" u="none" strike="noStrike" dirty="0" smtClean="0">
                          <a:solidFill>
                            <a:srgbClr val="000000"/>
                          </a:solidFill>
                          <a:latin typeface="+mn-lt"/>
                        </a:rPr>
                        <a:t>Agriculture</a:t>
                      </a:r>
                    </a:p>
                  </a:txBody>
                  <a:tcPr marL="7620" marR="7620" marT="762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ctr" fontAlgn="b"/>
                      <a:r>
                        <a:rPr lang="en-US" sz="1100" b="0" i="0" u="none" strike="noStrike" dirty="0" smtClean="0">
                          <a:solidFill>
                            <a:srgbClr val="000000"/>
                          </a:solidFill>
                          <a:latin typeface="Calibri"/>
                        </a:rPr>
                        <a:t>Office/</a:t>
                      </a:r>
                    </a:p>
                    <a:p>
                      <a:pPr algn="ctr" fontAlgn="b"/>
                      <a:r>
                        <a:rPr lang="en-US" sz="1100" b="0" i="0" u="none" strike="noStrike" dirty="0" smtClean="0">
                          <a:solidFill>
                            <a:srgbClr val="000000"/>
                          </a:solidFill>
                          <a:latin typeface="Calibri"/>
                        </a:rPr>
                        <a:t>Light Industrial</a:t>
                      </a:r>
                      <a:endParaRPr lang="en-US" sz="1100" b="0" i="0" u="none" strike="noStrike" dirty="0">
                        <a:solidFill>
                          <a:srgbClr val="000000"/>
                        </a:solidFill>
                        <a:latin typeface="Calibri"/>
                      </a:endParaRPr>
                    </a:p>
                  </a:txBody>
                  <a:tcPr marL="7620" marR="7620" marT="762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latin typeface="Calibri"/>
                        </a:rPr>
                        <a:t>% impervious surface in </a:t>
                      </a:r>
                      <a:endParaRPr lang="en-US" sz="1100" b="0" i="0" u="none" strike="noStrike" dirty="0" smtClean="0">
                        <a:solidFill>
                          <a:srgbClr val="000000"/>
                        </a:solidFill>
                        <a:latin typeface="Calibri"/>
                      </a:endParaRPr>
                    </a:p>
                    <a:p>
                      <a:pPr algn="ctr" fontAlgn="b"/>
                      <a:r>
                        <a:rPr lang="en-US" sz="1100" b="0" i="0" u="none" strike="noStrike" dirty="0" smtClean="0">
                          <a:solidFill>
                            <a:srgbClr val="000000"/>
                          </a:solidFill>
                          <a:latin typeface="Calibri"/>
                        </a:rPr>
                        <a:t>watershed</a:t>
                      </a:r>
                      <a:endParaRPr lang="en-US" sz="1100" b="0" i="0" u="none" strike="noStrike" dirty="0">
                        <a:solidFill>
                          <a:srgbClr val="000000"/>
                        </a:solidFill>
                        <a:latin typeface="Calibri"/>
                      </a:endParaRPr>
                    </a:p>
                  </a:txBody>
                  <a:tcPr marL="7620" marR="7620" marT="7620" marB="0" anchor="b">
                    <a:lnL>
                      <a:noFill/>
                    </a:lnL>
                    <a:lnR>
                      <a:noFill/>
                    </a:lnR>
                    <a:lnT>
                      <a:noFill/>
                    </a:lnT>
                    <a:lnB w="25400" cap="flat" cmpd="dbl" algn="ctr">
                      <a:solidFill>
                        <a:srgbClr val="000000"/>
                      </a:solidFill>
                      <a:prstDash val="solid"/>
                      <a:round/>
                      <a:headEnd type="none" w="med" len="med"/>
                      <a:tailEnd type="none" w="med" len="med"/>
                    </a:lnB>
                  </a:tcPr>
                </a:tc>
              </a:tr>
              <a:tr h="379613">
                <a:tc>
                  <a:txBody>
                    <a:bodyPr/>
                    <a:lstStyle/>
                    <a:p>
                      <a:pPr algn="r" fontAlgn="b"/>
                      <a:r>
                        <a:rPr lang="en-US" sz="1100" b="0" i="0" u="none" strike="noStrike">
                          <a:solidFill>
                            <a:srgbClr val="000000"/>
                          </a:solidFill>
                          <a:latin typeface="Calibri"/>
                        </a:rPr>
                        <a:t>2003</a:t>
                      </a:r>
                    </a:p>
                  </a:txBody>
                  <a:tcPr marL="7620" marR="7620" marT="762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r" fontAlgn="b"/>
                      <a:r>
                        <a:rPr lang="en-US" sz="1100" b="0" i="0" u="none" strike="noStrike" dirty="0" smtClean="0">
                          <a:solidFill>
                            <a:srgbClr val="000000"/>
                          </a:solidFill>
                          <a:latin typeface="Calibri"/>
                        </a:rPr>
                        <a:t>3.97</a:t>
                      </a:r>
                      <a:endParaRPr lang="en-US" sz="1100" b="0" i="0" u="none" strike="noStrike" dirty="0">
                        <a:solidFill>
                          <a:srgbClr val="000000"/>
                        </a:solidFill>
                        <a:latin typeface="Calibri"/>
                      </a:endParaRPr>
                    </a:p>
                  </a:txBody>
                  <a:tcPr marL="7620" marR="7620" marT="762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r" fontAlgn="b"/>
                      <a:r>
                        <a:rPr lang="en-US" sz="1100" b="0" i="0" u="none" strike="noStrike" dirty="0" smtClean="0">
                          <a:solidFill>
                            <a:srgbClr val="000000"/>
                          </a:solidFill>
                          <a:latin typeface="Calibri"/>
                        </a:rPr>
                        <a:t>4.1</a:t>
                      </a:r>
                      <a:endParaRPr lang="en-US" sz="1100" b="0" i="0" u="none" strike="noStrike" dirty="0">
                        <a:solidFill>
                          <a:srgbClr val="000000"/>
                        </a:solidFill>
                        <a:latin typeface="Calibri"/>
                      </a:endParaRPr>
                    </a:p>
                  </a:txBody>
                  <a:tcPr marL="7620" marR="7620" marT="762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r" fontAlgn="b"/>
                      <a:r>
                        <a:rPr lang="en-US" sz="1100" b="0" i="0" u="none" strike="noStrike" dirty="0" smtClean="0">
                          <a:solidFill>
                            <a:srgbClr val="000000"/>
                          </a:solidFill>
                          <a:latin typeface="Calibri"/>
                        </a:rPr>
                        <a:t>0.15</a:t>
                      </a:r>
                      <a:endParaRPr lang="en-US" sz="1100" b="0" i="0" u="none" strike="noStrike" dirty="0">
                        <a:solidFill>
                          <a:srgbClr val="000000"/>
                        </a:solidFill>
                        <a:latin typeface="Calibri"/>
                      </a:endParaRPr>
                    </a:p>
                  </a:txBody>
                  <a:tcPr marL="7620" marR="7620" marT="762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r" fontAlgn="b"/>
                      <a:r>
                        <a:rPr lang="en-US" sz="1100" b="0" i="0" u="none" strike="noStrike" dirty="0" smtClean="0">
                          <a:solidFill>
                            <a:srgbClr val="000000"/>
                          </a:solidFill>
                          <a:latin typeface="Calibri"/>
                        </a:rPr>
                        <a:t>1.21</a:t>
                      </a:r>
                      <a:endParaRPr lang="en-US" sz="1100" b="0" i="0" u="none" strike="noStrike" dirty="0">
                        <a:solidFill>
                          <a:srgbClr val="000000"/>
                        </a:solidFill>
                        <a:latin typeface="Calibri"/>
                      </a:endParaRPr>
                    </a:p>
                  </a:txBody>
                  <a:tcPr marL="7620" marR="7620" marT="762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r" fontAlgn="b"/>
                      <a:r>
                        <a:rPr lang="en-US" sz="1100" b="0" i="0" u="none" strike="noStrike" dirty="0" smtClean="0">
                          <a:solidFill>
                            <a:srgbClr val="000000"/>
                          </a:solidFill>
                          <a:latin typeface="Calibri"/>
                        </a:rPr>
                        <a:t>12.79</a:t>
                      </a:r>
                      <a:endParaRPr lang="en-US" sz="1100" b="0" i="0" u="none" strike="noStrike" dirty="0">
                        <a:solidFill>
                          <a:srgbClr val="000000"/>
                        </a:solidFill>
                        <a:latin typeface="Calibri"/>
                      </a:endParaRPr>
                    </a:p>
                  </a:txBody>
                  <a:tcPr marL="7620" marR="7620" marT="762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r" fontAlgn="b"/>
                      <a:r>
                        <a:rPr lang="en-US" sz="1100" b="0" i="0" u="none" strike="noStrike" dirty="0" smtClean="0">
                          <a:solidFill>
                            <a:srgbClr val="000000"/>
                          </a:solidFill>
                          <a:latin typeface="Calibri"/>
                        </a:rPr>
                        <a:t>3.12</a:t>
                      </a:r>
                      <a:endParaRPr lang="en-US" sz="1100" b="0" i="0" u="none" strike="noStrike" dirty="0">
                        <a:solidFill>
                          <a:srgbClr val="000000"/>
                        </a:solidFill>
                        <a:latin typeface="Calibri"/>
                      </a:endParaRPr>
                    </a:p>
                  </a:txBody>
                  <a:tcPr marL="7620" marR="7620" marT="762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r" fontAlgn="b"/>
                      <a:r>
                        <a:rPr lang="en-US" sz="1100" b="0" i="0" u="none" strike="noStrike" dirty="0" smtClean="0">
                          <a:solidFill>
                            <a:srgbClr val="000000"/>
                          </a:solidFill>
                          <a:latin typeface="Calibri"/>
                        </a:rPr>
                        <a:t>0.05</a:t>
                      </a:r>
                      <a:endParaRPr lang="en-US" sz="1100" b="0" i="0" u="none" strike="noStrike" dirty="0">
                        <a:solidFill>
                          <a:srgbClr val="000000"/>
                        </a:solidFill>
                        <a:latin typeface="Calibri"/>
                      </a:endParaRPr>
                    </a:p>
                  </a:txBody>
                  <a:tcPr marL="7620" marR="7620" marT="762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r" fontAlgn="b"/>
                      <a:r>
                        <a:rPr lang="en-US" sz="1100" b="0" i="0" u="none" strike="noStrike" dirty="0" smtClean="0">
                          <a:solidFill>
                            <a:srgbClr val="000000"/>
                          </a:solidFill>
                          <a:latin typeface="Calibri"/>
                        </a:rPr>
                        <a:t>1.08</a:t>
                      </a:r>
                      <a:endParaRPr lang="en-US" sz="1100" b="0" i="0" u="none" strike="noStrike" dirty="0">
                        <a:solidFill>
                          <a:srgbClr val="000000"/>
                        </a:solidFill>
                        <a:latin typeface="Calibri"/>
                      </a:endParaRPr>
                    </a:p>
                  </a:txBody>
                  <a:tcPr marL="7620" marR="7620" marT="762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r" fontAlgn="b"/>
                      <a:r>
                        <a:rPr lang="en-US" sz="1100" b="0" i="0" u="none" strike="noStrike" dirty="0" smtClean="0">
                          <a:solidFill>
                            <a:srgbClr val="000000"/>
                          </a:solidFill>
                          <a:latin typeface="Calibri"/>
                        </a:rPr>
                        <a:t>26.47</a:t>
                      </a:r>
                      <a:endParaRPr lang="en-US" sz="1100" b="0" i="0" u="none" strike="noStrike" dirty="0">
                        <a:solidFill>
                          <a:srgbClr val="000000"/>
                        </a:solidFill>
                        <a:latin typeface="Calibri"/>
                      </a:endParaRPr>
                    </a:p>
                  </a:txBody>
                  <a:tcPr marL="7620" marR="7620" marT="7620" marB="0" anchor="b">
                    <a:lnL>
                      <a:noFill/>
                    </a:lnL>
                    <a:lnR>
                      <a:noFill/>
                    </a:lnR>
                    <a:lnT w="25400" cap="flat" cmpd="dbl" algn="ctr">
                      <a:solidFill>
                        <a:srgbClr val="000000"/>
                      </a:solidFill>
                      <a:prstDash val="solid"/>
                      <a:round/>
                      <a:headEnd type="none" w="med" len="med"/>
                      <a:tailEnd type="none" w="med" len="med"/>
                    </a:lnT>
                    <a:lnB>
                      <a:noFill/>
                    </a:lnB>
                  </a:tcPr>
                </a:tc>
              </a:tr>
              <a:tr h="365553">
                <a:tc>
                  <a:txBody>
                    <a:bodyPr/>
                    <a:lstStyle/>
                    <a:p>
                      <a:pPr algn="r" fontAlgn="b"/>
                      <a:r>
                        <a:rPr lang="en-US" sz="1100" b="0" i="0" u="none" strike="noStrike" dirty="0">
                          <a:solidFill>
                            <a:schemeClr val="tx1"/>
                          </a:solidFill>
                          <a:latin typeface="Calibri"/>
                        </a:rPr>
                        <a:t>2005</a:t>
                      </a:r>
                    </a:p>
                  </a:txBody>
                  <a:tcPr marL="7620" marR="7620" marT="7620" marB="0" anchor="b">
                    <a:lnL>
                      <a:noFill/>
                    </a:lnL>
                    <a:lnR>
                      <a:noFill/>
                    </a:lnR>
                    <a:lnT>
                      <a:noFill/>
                    </a:lnT>
                    <a:lnB>
                      <a:noFill/>
                    </a:lnB>
                  </a:tcPr>
                </a:tc>
                <a:tc>
                  <a:txBody>
                    <a:bodyPr/>
                    <a:lstStyle/>
                    <a:p>
                      <a:pPr algn="r" fontAlgn="b"/>
                      <a:r>
                        <a:rPr lang="en-US" sz="1100" b="0" i="0" u="none" strike="noStrike" dirty="0" smtClean="0">
                          <a:solidFill>
                            <a:schemeClr val="tx1"/>
                          </a:solidFill>
                          <a:latin typeface="Calibri"/>
                        </a:rPr>
                        <a:t>4.81</a:t>
                      </a:r>
                      <a:endParaRPr lang="en-US" sz="1100" b="0" i="0" u="none" strike="noStrike" dirty="0">
                        <a:solidFill>
                          <a:schemeClr val="tx1"/>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chemeClr val="tx1"/>
                          </a:solidFill>
                          <a:latin typeface="Calibri"/>
                        </a:rPr>
                        <a:t>4.3</a:t>
                      </a:r>
                      <a:endParaRPr lang="en-US" sz="1100" b="0" i="0" u="none" strike="noStrike" dirty="0">
                        <a:solidFill>
                          <a:schemeClr val="tx1"/>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chemeClr val="tx1"/>
                          </a:solidFill>
                          <a:latin typeface="Calibri"/>
                        </a:rPr>
                        <a:t>0.13</a:t>
                      </a:r>
                      <a:endParaRPr lang="en-US" sz="1100" b="0" i="0" u="none" strike="noStrike" dirty="0">
                        <a:solidFill>
                          <a:schemeClr val="tx1"/>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chemeClr val="tx1"/>
                          </a:solidFill>
                          <a:latin typeface="Calibri"/>
                        </a:rPr>
                        <a:t>0.95</a:t>
                      </a:r>
                      <a:endParaRPr lang="en-US" sz="1100" b="0" i="0" u="none" strike="noStrike" dirty="0">
                        <a:solidFill>
                          <a:schemeClr val="tx1"/>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chemeClr val="tx1"/>
                          </a:solidFill>
                          <a:latin typeface="Calibri"/>
                        </a:rPr>
                        <a:t>7.05</a:t>
                      </a:r>
                      <a:endParaRPr lang="en-US" sz="1100" b="0" i="0" u="none" strike="noStrike" dirty="0">
                        <a:solidFill>
                          <a:schemeClr val="tx1"/>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chemeClr val="tx1"/>
                          </a:solidFill>
                          <a:latin typeface="Calibri"/>
                        </a:rPr>
                        <a:t>5.96</a:t>
                      </a:r>
                      <a:endParaRPr lang="en-US" sz="1100" b="0" i="0" u="none" strike="noStrike" dirty="0">
                        <a:solidFill>
                          <a:schemeClr val="tx1"/>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chemeClr val="tx1"/>
                          </a:solidFill>
                          <a:latin typeface="Calibri"/>
                        </a:rPr>
                        <a:t>0.05</a:t>
                      </a:r>
                      <a:endParaRPr lang="en-US" sz="1100" b="0" i="0" u="none" strike="noStrike" dirty="0">
                        <a:solidFill>
                          <a:schemeClr val="tx1"/>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chemeClr val="tx1"/>
                          </a:solidFill>
                          <a:latin typeface="Calibri"/>
                        </a:rPr>
                        <a:t>0.79</a:t>
                      </a:r>
                      <a:endParaRPr lang="en-US" sz="1100" b="0" i="0" u="none" strike="noStrike" dirty="0">
                        <a:solidFill>
                          <a:schemeClr val="tx1"/>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chemeClr val="tx1"/>
                          </a:solidFill>
                          <a:latin typeface="Calibri"/>
                        </a:rPr>
                        <a:t>24.04</a:t>
                      </a:r>
                      <a:endParaRPr lang="en-US" sz="1100" b="0" i="0" u="none" strike="noStrike" dirty="0">
                        <a:solidFill>
                          <a:schemeClr val="tx1"/>
                        </a:solidFill>
                        <a:latin typeface="Calibri"/>
                      </a:endParaRPr>
                    </a:p>
                  </a:txBody>
                  <a:tcPr marL="7620" marR="7620" marT="7620" marB="0" anchor="b">
                    <a:lnL>
                      <a:noFill/>
                    </a:lnL>
                    <a:lnR>
                      <a:noFill/>
                    </a:lnR>
                    <a:lnT>
                      <a:noFill/>
                    </a:lnT>
                    <a:lnB>
                      <a:noFill/>
                    </a:lnB>
                  </a:tcPr>
                </a:tc>
              </a:tr>
              <a:tr h="365553">
                <a:tc>
                  <a:txBody>
                    <a:bodyPr/>
                    <a:lstStyle/>
                    <a:p>
                      <a:pPr algn="r" fontAlgn="b"/>
                      <a:r>
                        <a:rPr lang="en-US" sz="1100" b="0" i="0" u="none" strike="noStrike">
                          <a:solidFill>
                            <a:srgbClr val="000000"/>
                          </a:solidFill>
                          <a:latin typeface="Calibri"/>
                        </a:rPr>
                        <a:t>2006</a:t>
                      </a:r>
                    </a:p>
                  </a:txBody>
                  <a:tcPr marL="7620" marR="7620" marT="7620" marB="0" anchor="b">
                    <a:lnL>
                      <a:noFill/>
                    </a:lnL>
                    <a:lnR>
                      <a:noFill/>
                    </a:lnR>
                    <a:lnT>
                      <a:noFill/>
                    </a:lnT>
                    <a:lnB>
                      <a:noFill/>
                    </a:lnB>
                  </a:tcPr>
                </a:tc>
                <a:tc>
                  <a:txBody>
                    <a:bodyPr/>
                    <a:lstStyle/>
                    <a:p>
                      <a:pPr algn="r" fontAlgn="b"/>
                      <a:r>
                        <a:rPr lang="en-US" sz="1100" b="0" i="0" u="none" strike="noStrike" dirty="0" smtClean="0">
                          <a:solidFill>
                            <a:srgbClr val="000000"/>
                          </a:solidFill>
                          <a:latin typeface="Calibri"/>
                        </a:rPr>
                        <a:t>4.96</a:t>
                      </a:r>
                      <a:endParaRPr lang="en-US" sz="1100" b="0" i="0" u="none" strike="noStrike" dirty="0">
                        <a:solidFill>
                          <a:srgbClr val="000000"/>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rgbClr val="000000"/>
                          </a:solidFill>
                          <a:latin typeface="Calibri"/>
                        </a:rPr>
                        <a:t>2.84</a:t>
                      </a:r>
                      <a:endParaRPr lang="en-US" sz="1100" b="0" i="0" u="none" strike="noStrike" dirty="0">
                        <a:solidFill>
                          <a:srgbClr val="000000"/>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rgbClr val="000000"/>
                          </a:solidFill>
                          <a:latin typeface="Calibri"/>
                        </a:rPr>
                        <a:t>0.14</a:t>
                      </a:r>
                      <a:endParaRPr lang="en-US" sz="1100" b="0" i="0" u="none" strike="noStrike" dirty="0">
                        <a:solidFill>
                          <a:srgbClr val="000000"/>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rgbClr val="000000"/>
                          </a:solidFill>
                          <a:latin typeface="Calibri"/>
                        </a:rPr>
                        <a:t>1.86</a:t>
                      </a:r>
                      <a:endParaRPr lang="en-US" sz="1100" b="0" i="0" u="none" strike="noStrike" dirty="0">
                        <a:solidFill>
                          <a:srgbClr val="000000"/>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rgbClr val="000000"/>
                          </a:solidFill>
                          <a:latin typeface="Calibri"/>
                        </a:rPr>
                        <a:t>6.72</a:t>
                      </a:r>
                      <a:endParaRPr lang="en-US" sz="1100" b="0" i="0" u="none" strike="noStrike" dirty="0">
                        <a:solidFill>
                          <a:srgbClr val="000000"/>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rgbClr val="000000"/>
                          </a:solidFill>
                          <a:latin typeface="Calibri"/>
                        </a:rPr>
                        <a:t>5.67</a:t>
                      </a:r>
                      <a:endParaRPr lang="en-US" sz="1100" b="0" i="0" u="none" strike="noStrike" dirty="0">
                        <a:solidFill>
                          <a:srgbClr val="000000"/>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rgbClr val="000000"/>
                          </a:solidFill>
                          <a:latin typeface="Calibri"/>
                        </a:rPr>
                        <a:t>0.04</a:t>
                      </a:r>
                      <a:endParaRPr lang="en-US" sz="1100" b="0" i="0" u="none" strike="noStrike" dirty="0">
                        <a:solidFill>
                          <a:srgbClr val="000000"/>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rgbClr val="000000"/>
                          </a:solidFill>
                          <a:latin typeface="Calibri"/>
                        </a:rPr>
                        <a:t>0.74</a:t>
                      </a:r>
                      <a:endParaRPr lang="en-US" sz="1100" b="0" i="0" u="none" strike="noStrike" dirty="0">
                        <a:solidFill>
                          <a:srgbClr val="000000"/>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rgbClr val="000000"/>
                          </a:solidFill>
                          <a:latin typeface="Calibri"/>
                        </a:rPr>
                        <a:t>22.97</a:t>
                      </a:r>
                      <a:endParaRPr lang="en-US" sz="1100" b="0" i="0" u="none" strike="noStrike" dirty="0">
                        <a:solidFill>
                          <a:srgbClr val="000000"/>
                        </a:solidFill>
                        <a:latin typeface="Calibri"/>
                      </a:endParaRPr>
                    </a:p>
                  </a:txBody>
                  <a:tcPr marL="7620" marR="7620" marT="7620" marB="0" anchor="b">
                    <a:lnL>
                      <a:noFill/>
                    </a:lnL>
                    <a:lnR>
                      <a:noFill/>
                    </a:lnR>
                    <a:lnT>
                      <a:noFill/>
                    </a:lnT>
                    <a:lnB>
                      <a:noFill/>
                    </a:lnB>
                  </a:tcPr>
                </a:tc>
              </a:tr>
              <a:tr h="365553">
                <a:tc>
                  <a:txBody>
                    <a:bodyPr/>
                    <a:lstStyle/>
                    <a:p>
                      <a:pPr algn="r" fontAlgn="b"/>
                      <a:r>
                        <a:rPr lang="en-US" sz="1100" b="0" i="0" u="none" strike="noStrike" dirty="0" smtClean="0">
                          <a:solidFill>
                            <a:schemeClr val="tx1"/>
                          </a:solidFill>
                          <a:latin typeface="Calibri"/>
                        </a:rPr>
                        <a:t>2008</a:t>
                      </a:r>
                      <a:endParaRPr lang="en-US" sz="1100" b="0" i="0" u="none" strike="noStrike" dirty="0">
                        <a:solidFill>
                          <a:schemeClr val="tx1"/>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chemeClr val="tx1"/>
                          </a:solidFill>
                          <a:latin typeface="Calibri"/>
                        </a:rPr>
                        <a:t>4.86</a:t>
                      </a:r>
                      <a:endParaRPr lang="en-US" sz="1100" b="0" i="0" u="none" strike="noStrike" dirty="0">
                        <a:solidFill>
                          <a:schemeClr val="tx1"/>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chemeClr val="tx1"/>
                          </a:solidFill>
                          <a:latin typeface="Calibri"/>
                        </a:rPr>
                        <a:t>2.33</a:t>
                      </a:r>
                      <a:endParaRPr lang="en-US" sz="1100" b="0" i="0" u="none" strike="noStrike" dirty="0">
                        <a:solidFill>
                          <a:schemeClr val="tx1"/>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chemeClr val="tx1"/>
                          </a:solidFill>
                          <a:latin typeface="Calibri"/>
                        </a:rPr>
                        <a:t>0.7</a:t>
                      </a:r>
                      <a:endParaRPr lang="en-US" sz="1100" b="0" i="0" u="none" strike="noStrike" dirty="0">
                        <a:solidFill>
                          <a:schemeClr val="tx1"/>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chemeClr val="tx1"/>
                          </a:solidFill>
                          <a:latin typeface="Calibri"/>
                        </a:rPr>
                        <a:t>1.49</a:t>
                      </a:r>
                      <a:endParaRPr lang="en-US" sz="1100" b="0" i="0" u="none" strike="noStrike" dirty="0">
                        <a:solidFill>
                          <a:schemeClr val="tx1"/>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chemeClr val="tx1"/>
                          </a:solidFill>
                          <a:latin typeface="Calibri"/>
                        </a:rPr>
                        <a:t>13.97</a:t>
                      </a:r>
                      <a:endParaRPr lang="en-US" sz="1100" b="0" i="0" u="none" strike="noStrike" dirty="0">
                        <a:solidFill>
                          <a:schemeClr val="tx1"/>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chemeClr val="tx1"/>
                          </a:solidFill>
                          <a:latin typeface="Calibri"/>
                        </a:rPr>
                        <a:t>4.07</a:t>
                      </a:r>
                      <a:endParaRPr lang="en-US" sz="1100" b="0" i="0" u="none" strike="noStrike" dirty="0">
                        <a:solidFill>
                          <a:schemeClr val="tx1"/>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chemeClr val="tx1"/>
                          </a:solidFill>
                          <a:latin typeface="Calibri"/>
                        </a:rPr>
                        <a:t>0.09</a:t>
                      </a:r>
                      <a:endParaRPr lang="en-US" sz="1100" b="0" i="0" u="none" strike="noStrike" dirty="0">
                        <a:solidFill>
                          <a:schemeClr val="tx1"/>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chemeClr val="tx1"/>
                          </a:solidFill>
                          <a:latin typeface="Calibri"/>
                        </a:rPr>
                        <a:t>0.31</a:t>
                      </a:r>
                      <a:endParaRPr lang="en-US" sz="1100" b="0" i="0" u="none" strike="noStrike" dirty="0">
                        <a:solidFill>
                          <a:schemeClr val="tx1"/>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chemeClr val="tx1"/>
                          </a:solidFill>
                          <a:latin typeface="Calibri"/>
                        </a:rPr>
                        <a:t>27.19</a:t>
                      </a:r>
                      <a:endParaRPr lang="en-US" sz="1100" b="0" i="0" u="none" strike="noStrike" dirty="0">
                        <a:solidFill>
                          <a:schemeClr val="tx1"/>
                        </a:solidFill>
                        <a:latin typeface="Calibri"/>
                      </a:endParaRPr>
                    </a:p>
                  </a:txBody>
                  <a:tcPr marL="7620" marR="7620" marT="7620" marB="0" anchor="b">
                    <a:lnL>
                      <a:noFill/>
                    </a:lnL>
                    <a:lnR>
                      <a:noFill/>
                    </a:lnR>
                    <a:lnT>
                      <a:noFill/>
                    </a:lnT>
                    <a:lnB>
                      <a:noFill/>
                    </a:lnB>
                  </a:tcPr>
                </a:tc>
              </a:tr>
              <a:tr h="365553">
                <a:tc>
                  <a:txBody>
                    <a:bodyPr/>
                    <a:lstStyle/>
                    <a:p>
                      <a:pPr algn="r" fontAlgn="b"/>
                      <a:r>
                        <a:rPr lang="en-US" sz="1100" b="0" i="0" u="none" strike="noStrike">
                          <a:solidFill>
                            <a:srgbClr val="000000"/>
                          </a:solidFill>
                          <a:latin typeface="Calibri"/>
                        </a:rPr>
                        <a:t>2009</a:t>
                      </a:r>
                    </a:p>
                  </a:txBody>
                  <a:tcPr marL="7620" marR="7620" marT="7620" marB="0" anchor="b">
                    <a:lnL>
                      <a:noFill/>
                    </a:lnL>
                    <a:lnR>
                      <a:noFill/>
                    </a:lnR>
                    <a:lnT>
                      <a:noFill/>
                    </a:lnT>
                    <a:lnB>
                      <a:noFill/>
                    </a:lnB>
                  </a:tcPr>
                </a:tc>
                <a:tc>
                  <a:txBody>
                    <a:bodyPr/>
                    <a:lstStyle/>
                    <a:p>
                      <a:pPr algn="r" fontAlgn="b"/>
                      <a:r>
                        <a:rPr lang="en-US" sz="1100" b="0" i="0" u="none" strike="noStrike" dirty="0" smtClean="0">
                          <a:solidFill>
                            <a:srgbClr val="000000"/>
                          </a:solidFill>
                          <a:latin typeface="Calibri"/>
                        </a:rPr>
                        <a:t>7.65</a:t>
                      </a:r>
                      <a:endParaRPr lang="en-US" sz="1100" b="0" i="0" u="none" strike="noStrike" dirty="0">
                        <a:solidFill>
                          <a:srgbClr val="000000"/>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rgbClr val="000000"/>
                          </a:solidFill>
                          <a:latin typeface="Calibri"/>
                        </a:rPr>
                        <a:t>13.61</a:t>
                      </a:r>
                      <a:endParaRPr lang="en-US" sz="1100" b="0" i="0" u="none" strike="noStrike" dirty="0">
                        <a:solidFill>
                          <a:srgbClr val="000000"/>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rgbClr val="000000"/>
                          </a:solidFill>
                          <a:latin typeface="Calibri"/>
                        </a:rPr>
                        <a:t>0.13</a:t>
                      </a:r>
                      <a:endParaRPr lang="en-US" sz="1100" b="0" i="0" u="none" strike="noStrike" dirty="0">
                        <a:solidFill>
                          <a:srgbClr val="000000"/>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rgbClr val="000000"/>
                          </a:solidFill>
                          <a:latin typeface="Calibri"/>
                        </a:rPr>
                        <a:t>4.22</a:t>
                      </a:r>
                      <a:endParaRPr lang="en-US" sz="1100" b="0" i="0" u="none" strike="noStrike" dirty="0">
                        <a:solidFill>
                          <a:srgbClr val="000000"/>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rgbClr val="000000"/>
                          </a:solidFill>
                          <a:latin typeface="Calibri"/>
                        </a:rPr>
                        <a:t>4.03</a:t>
                      </a:r>
                      <a:endParaRPr lang="en-US" sz="1100" b="0" i="0" u="none" strike="noStrike" dirty="0">
                        <a:solidFill>
                          <a:srgbClr val="000000"/>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rgbClr val="000000"/>
                          </a:solidFill>
                          <a:latin typeface="Calibri"/>
                        </a:rPr>
                        <a:t>2.53</a:t>
                      </a:r>
                      <a:endParaRPr lang="en-US" sz="1100" b="0" i="0" u="none" strike="noStrike" dirty="0">
                        <a:solidFill>
                          <a:srgbClr val="000000"/>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rgbClr val="000000"/>
                          </a:solidFill>
                          <a:latin typeface="Calibri"/>
                        </a:rPr>
                        <a:t>0.04</a:t>
                      </a:r>
                      <a:endParaRPr lang="en-US" sz="1100" b="0" i="0" u="none" strike="noStrike" dirty="0">
                        <a:solidFill>
                          <a:srgbClr val="000000"/>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rgbClr val="000000"/>
                          </a:solidFill>
                          <a:latin typeface="Calibri"/>
                        </a:rPr>
                        <a:t>3.99</a:t>
                      </a:r>
                      <a:endParaRPr lang="en-US" sz="1100" b="0" i="0" u="none" strike="noStrike" dirty="0">
                        <a:solidFill>
                          <a:srgbClr val="000000"/>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rgbClr val="000000"/>
                          </a:solidFill>
                          <a:latin typeface="Calibri"/>
                        </a:rPr>
                        <a:t>36.2</a:t>
                      </a:r>
                      <a:endParaRPr lang="en-US" sz="1100" b="0" i="0" u="none" strike="noStrike" dirty="0">
                        <a:solidFill>
                          <a:srgbClr val="000000"/>
                        </a:solidFill>
                        <a:latin typeface="Calibri"/>
                      </a:endParaRPr>
                    </a:p>
                  </a:txBody>
                  <a:tcPr marL="7620" marR="7620" marT="7620" marB="0" anchor="b">
                    <a:lnL>
                      <a:noFill/>
                    </a:lnL>
                    <a:lnR>
                      <a:noFill/>
                    </a:lnR>
                    <a:lnT>
                      <a:noFill/>
                    </a:lnT>
                    <a:lnB>
                      <a:noFill/>
                    </a:lnB>
                  </a:tcPr>
                </a:tc>
              </a:tr>
              <a:tr h="337242">
                <a:tc>
                  <a:txBody>
                    <a:bodyPr/>
                    <a:lstStyle/>
                    <a:p>
                      <a:pPr algn="r" fontAlgn="b"/>
                      <a:r>
                        <a:rPr lang="en-US" sz="1100" b="0" i="0" u="none" strike="noStrike" dirty="0">
                          <a:solidFill>
                            <a:srgbClr val="000000"/>
                          </a:solidFill>
                          <a:latin typeface="Calibri"/>
                        </a:rPr>
                        <a:t>2011</a:t>
                      </a:r>
                    </a:p>
                  </a:txBody>
                  <a:tcPr marL="7620" marR="7620" marT="762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r" fontAlgn="b"/>
                      <a:r>
                        <a:rPr lang="en-US" sz="1100" b="0" i="0" u="none" strike="noStrike" dirty="0" smtClean="0">
                          <a:solidFill>
                            <a:srgbClr val="000000"/>
                          </a:solidFill>
                          <a:latin typeface="Calibri"/>
                        </a:rPr>
                        <a:t>2.55</a:t>
                      </a:r>
                      <a:endParaRPr lang="en-US" sz="1100" b="0" i="0" u="none" strike="noStrike" dirty="0">
                        <a:solidFill>
                          <a:srgbClr val="000000"/>
                        </a:solidFill>
                        <a:latin typeface="Calibri"/>
                      </a:endParaRPr>
                    </a:p>
                  </a:txBody>
                  <a:tcPr marL="7620" marR="7620" marT="762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r" fontAlgn="b"/>
                      <a:r>
                        <a:rPr lang="en-US" sz="1100" b="0" i="0" u="none" strike="noStrike" dirty="0" smtClean="0">
                          <a:solidFill>
                            <a:srgbClr val="000000"/>
                          </a:solidFill>
                          <a:latin typeface="Calibri"/>
                        </a:rPr>
                        <a:t>2.97</a:t>
                      </a:r>
                      <a:endParaRPr lang="en-US" sz="1100" b="0" i="0" u="none" strike="noStrike" dirty="0">
                        <a:solidFill>
                          <a:srgbClr val="000000"/>
                        </a:solidFill>
                        <a:latin typeface="Calibri"/>
                      </a:endParaRPr>
                    </a:p>
                  </a:txBody>
                  <a:tcPr marL="7620" marR="7620" marT="762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r" fontAlgn="b"/>
                      <a:r>
                        <a:rPr lang="en-US" sz="1100" b="0" i="0" u="none" strike="noStrike" dirty="0" smtClean="0">
                          <a:solidFill>
                            <a:srgbClr val="000000"/>
                          </a:solidFill>
                          <a:latin typeface="Calibri"/>
                        </a:rPr>
                        <a:t>0.15</a:t>
                      </a:r>
                      <a:endParaRPr lang="en-US" sz="1100" b="0" i="0" u="none" strike="noStrike" dirty="0">
                        <a:solidFill>
                          <a:srgbClr val="000000"/>
                        </a:solidFill>
                        <a:latin typeface="Calibri"/>
                      </a:endParaRPr>
                    </a:p>
                  </a:txBody>
                  <a:tcPr marL="7620" marR="7620" marT="762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r" fontAlgn="b"/>
                      <a:r>
                        <a:rPr lang="en-US" sz="1100" b="0" i="0" u="none" strike="noStrike" dirty="0" smtClean="0">
                          <a:solidFill>
                            <a:srgbClr val="000000"/>
                          </a:solidFill>
                          <a:latin typeface="Calibri"/>
                        </a:rPr>
                        <a:t>2.0</a:t>
                      </a:r>
                      <a:endParaRPr lang="en-US" sz="1100" b="0" i="0" u="none" strike="noStrike" dirty="0">
                        <a:solidFill>
                          <a:srgbClr val="000000"/>
                        </a:solidFill>
                        <a:latin typeface="Calibri"/>
                      </a:endParaRPr>
                    </a:p>
                  </a:txBody>
                  <a:tcPr marL="7620" marR="7620" marT="762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r" fontAlgn="b"/>
                      <a:r>
                        <a:rPr lang="en-US" sz="1100" b="0" i="0" u="none" strike="noStrike" dirty="0" smtClean="0">
                          <a:solidFill>
                            <a:srgbClr val="000000"/>
                          </a:solidFill>
                          <a:latin typeface="Calibri"/>
                        </a:rPr>
                        <a:t>6.77</a:t>
                      </a:r>
                      <a:endParaRPr lang="en-US" sz="1100" b="0" i="0" u="none" strike="noStrike" dirty="0">
                        <a:solidFill>
                          <a:srgbClr val="000000"/>
                        </a:solidFill>
                        <a:latin typeface="Calibri"/>
                      </a:endParaRPr>
                    </a:p>
                  </a:txBody>
                  <a:tcPr marL="7620" marR="7620" marT="762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r" fontAlgn="b"/>
                      <a:r>
                        <a:rPr lang="en-US" sz="1100" b="0" i="0" u="none" strike="noStrike" dirty="0" smtClean="0">
                          <a:solidFill>
                            <a:srgbClr val="000000"/>
                          </a:solidFill>
                          <a:latin typeface="Calibri"/>
                        </a:rPr>
                        <a:t>5.48</a:t>
                      </a:r>
                      <a:endParaRPr lang="en-US" sz="1100" b="0" i="0" u="none" strike="noStrike" dirty="0">
                        <a:solidFill>
                          <a:srgbClr val="000000"/>
                        </a:solidFill>
                        <a:latin typeface="Calibri"/>
                      </a:endParaRPr>
                    </a:p>
                  </a:txBody>
                  <a:tcPr marL="7620" marR="7620" marT="762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r" fontAlgn="b"/>
                      <a:r>
                        <a:rPr lang="en-US" sz="1100" b="0" i="0" u="none" strike="noStrike" dirty="0" smtClean="0">
                          <a:solidFill>
                            <a:srgbClr val="000000"/>
                          </a:solidFill>
                          <a:latin typeface="Calibri"/>
                        </a:rPr>
                        <a:t>0.5</a:t>
                      </a:r>
                      <a:endParaRPr lang="en-US" sz="1100" b="0" i="0" u="none" strike="noStrike" dirty="0">
                        <a:solidFill>
                          <a:srgbClr val="000000"/>
                        </a:solidFill>
                        <a:latin typeface="Calibri"/>
                      </a:endParaRPr>
                    </a:p>
                  </a:txBody>
                  <a:tcPr marL="7620" marR="7620" marT="762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r" fontAlgn="b"/>
                      <a:r>
                        <a:rPr lang="en-US" sz="1100" b="0" i="0" u="none" strike="noStrike" dirty="0" smtClean="0">
                          <a:solidFill>
                            <a:srgbClr val="000000"/>
                          </a:solidFill>
                          <a:latin typeface="Calibri"/>
                        </a:rPr>
                        <a:t>0.73</a:t>
                      </a:r>
                      <a:endParaRPr lang="en-US" sz="1100" b="0" i="0" u="none" strike="noStrike" dirty="0">
                        <a:solidFill>
                          <a:srgbClr val="000000"/>
                        </a:solidFill>
                        <a:latin typeface="Calibri"/>
                      </a:endParaRPr>
                    </a:p>
                  </a:txBody>
                  <a:tcPr marL="7620" marR="7620" marT="762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r" fontAlgn="b"/>
                      <a:r>
                        <a:rPr lang="en-US" sz="1100" b="0" i="0" u="none" strike="noStrike" dirty="0" smtClean="0">
                          <a:solidFill>
                            <a:srgbClr val="000000"/>
                          </a:solidFill>
                          <a:latin typeface="Calibri"/>
                        </a:rPr>
                        <a:t>22.7</a:t>
                      </a:r>
                      <a:endParaRPr lang="en-US" sz="1100" b="0" i="0" u="none" strike="noStrike" dirty="0">
                        <a:solidFill>
                          <a:srgbClr val="000000"/>
                        </a:solidFill>
                        <a:latin typeface="Calibri"/>
                      </a:endParaRPr>
                    </a:p>
                  </a:txBody>
                  <a:tcPr marL="7620" marR="7620" marT="7620" marB="0" anchor="b">
                    <a:lnL>
                      <a:noFill/>
                    </a:lnL>
                    <a:lnR>
                      <a:noFill/>
                    </a:lnR>
                    <a:lnT>
                      <a:noFill/>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89977893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656" y="0"/>
            <a:ext cx="9035143" cy="1143000"/>
          </a:xfrm>
        </p:spPr>
        <p:txBody>
          <a:bodyPr>
            <a:noAutofit/>
          </a:bodyPr>
          <a:lstStyle/>
          <a:p>
            <a:r>
              <a:rPr lang="en-US" sz="3800" dirty="0" smtClean="0"/>
              <a:t>Long Island Creek Comparison 2011 to 2012</a:t>
            </a:r>
            <a:br>
              <a:rPr lang="en-US" sz="3800" dirty="0" smtClean="0"/>
            </a:br>
            <a:r>
              <a:rPr lang="en-US" sz="3800" dirty="0" smtClean="0"/>
              <a:t>Physical Parameters</a:t>
            </a:r>
            <a:endParaRPr lang="en-US" sz="3800" dirty="0"/>
          </a:p>
        </p:txBody>
      </p:sp>
      <p:sp>
        <p:nvSpPr>
          <p:cNvPr id="4" name="Content Placeholder 3"/>
          <p:cNvSpPr>
            <a:spLocks noGrp="1"/>
          </p:cNvSpPr>
          <p:nvPr>
            <p:ph idx="1"/>
          </p:nvPr>
        </p:nvSpPr>
        <p:spPr/>
        <p:txBody>
          <a:bodyPr/>
          <a:lstStyle/>
          <a:p>
            <a:pPr marL="0" indent="0" algn="ctr">
              <a:buNone/>
            </a:pPr>
            <a:endParaRPr lang="en-US" dirty="0" smtClean="0"/>
          </a:p>
          <a:p>
            <a:pPr marL="0" indent="0" algn="ctr">
              <a:buNone/>
            </a:pPr>
            <a:endParaRPr lang="en-US" dirty="0"/>
          </a:p>
        </p:txBody>
      </p:sp>
      <p:graphicFrame>
        <p:nvGraphicFramePr>
          <p:cNvPr id="7" name="Chart 6"/>
          <p:cNvGraphicFramePr>
            <a:graphicFrameLocks/>
          </p:cNvGraphicFramePr>
          <p:nvPr>
            <p:extLst>
              <p:ext uri="{D42A27DB-BD31-4B8C-83A1-F6EECF244321}">
                <p14:modId xmlns:p14="http://schemas.microsoft.com/office/powerpoint/2010/main" val="2232576076"/>
              </p:ext>
            </p:extLst>
          </p:nvPr>
        </p:nvGraphicFramePr>
        <p:xfrm>
          <a:off x="1600200" y="4155206"/>
          <a:ext cx="6324600" cy="2855194"/>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8" name="Chart 7"/>
          <p:cNvGraphicFramePr>
            <a:graphicFrameLocks/>
          </p:cNvGraphicFramePr>
          <p:nvPr>
            <p:extLst>
              <p:ext uri="{D42A27DB-BD31-4B8C-83A1-F6EECF244321}">
                <p14:modId xmlns:p14="http://schemas.microsoft.com/office/powerpoint/2010/main" val="2051648676"/>
              </p:ext>
            </p:extLst>
          </p:nvPr>
        </p:nvGraphicFramePr>
        <p:xfrm>
          <a:off x="4252686" y="1371600"/>
          <a:ext cx="4876800" cy="29718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0" name="Chart 9"/>
          <p:cNvGraphicFramePr>
            <a:graphicFrameLocks/>
          </p:cNvGraphicFramePr>
          <p:nvPr>
            <p:extLst>
              <p:ext uri="{D42A27DB-BD31-4B8C-83A1-F6EECF244321}">
                <p14:modId xmlns:p14="http://schemas.microsoft.com/office/powerpoint/2010/main" val="4036366920"/>
              </p:ext>
            </p:extLst>
          </p:nvPr>
        </p:nvGraphicFramePr>
        <p:xfrm>
          <a:off x="-152399" y="1447800"/>
          <a:ext cx="4572000" cy="2895600"/>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84515392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14514"/>
            <a:ext cx="8915400" cy="1143000"/>
          </a:xfrm>
        </p:spPr>
        <p:txBody>
          <a:bodyPr>
            <a:normAutofit fontScale="90000"/>
          </a:bodyPr>
          <a:lstStyle/>
          <a:p>
            <a:r>
              <a:rPr lang="en-US" sz="4200" dirty="0"/>
              <a:t>Long Island Creek </a:t>
            </a:r>
            <a:r>
              <a:rPr lang="en-US" sz="4200" dirty="0" smtClean="0"/>
              <a:t>Comparison 2011 to 2012</a:t>
            </a:r>
            <a:r>
              <a:rPr lang="en-US" dirty="0"/>
              <a:t/>
            </a:r>
            <a:br>
              <a:rPr lang="en-US" dirty="0"/>
            </a:br>
            <a:r>
              <a:rPr lang="en-US" sz="4200" dirty="0" smtClean="0"/>
              <a:t>Chemical Parameters</a:t>
            </a:r>
            <a:endParaRPr lang="en-US" sz="4200" dirty="0"/>
          </a:p>
        </p:txBody>
      </p:sp>
      <p:graphicFrame>
        <p:nvGraphicFramePr>
          <p:cNvPr id="5" name="Chart 4"/>
          <p:cNvGraphicFramePr>
            <a:graphicFrameLocks/>
          </p:cNvGraphicFramePr>
          <p:nvPr>
            <p:extLst>
              <p:ext uri="{D42A27DB-BD31-4B8C-83A1-F6EECF244321}">
                <p14:modId xmlns:p14="http://schemas.microsoft.com/office/powerpoint/2010/main" val="1953039106"/>
              </p:ext>
            </p:extLst>
          </p:nvPr>
        </p:nvGraphicFramePr>
        <p:xfrm>
          <a:off x="0" y="1219200"/>
          <a:ext cx="4572001" cy="28956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6" name="Chart 5"/>
          <p:cNvGraphicFramePr>
            <a:graphicFrameLocks/>
          </p:cNvGraphicFramePr>
          <p:nvPr>
            <p:extLst>
              <p:ext uri="{D42A27DB-BD31-4B8C-83A1-F6EECF244321}">
                <p14:modId xmlns:p14="http://schemas.microsoft.com/office/powerpoint/2010/main" val="552364081"/>
              </p:ext>
            </p:extLst>
          </p:nvPr>
        </p:nvGraphicFramePr>
        <p:xfrm>
          <a:off x="4419600" y="1219200"/>
          <a:ext cx="4572000" cy="28956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Table 7"/>
          <p:cNvGraphicFramePr>
            <a:graphicFrameLocks noGrp="1"/>
          </p:cNvGraphicFramePr>
          <p:nvPr>
            <p:extLst>
              <p:ext uri="{D42A27DB-BD31-4B8C-83A1-F6EECF244321}">
                <p14:modId xmlns:p14="http://schemas.microsoft.com/office/powerpoint/2010/main" val="2941010"/>
              </p:ext>
            </p:extLst>
          </p:nvPr>
        </p:nvGraphicFramePr>
        <p:xfrm>
          <a:off x="304800" y="3809905"/>
          <a:ext cx="8267701" cy="3048095"/>
        </p:xfrm>
        <a:graphic>
          <a:graphicData uri="http://schemas.openxmlformats.org/drawingml/2006/table">
            <a:tbl>
              <a:tblPr/>
              <a:tblGrid>
                <a:gridCol w="502978"/>
                <a:gridCol w="502978"/>
                <a:gridCol w="502978"/>
                <a:gridCol w="702074"/>
                <a:gridCol w="597287"/>
                <a:gridCol w="555371"/>
                <a:gridCol w="586807"/>
                <a:gridCol w="784021"/>
                <a:gridCol w="494649"/>
                <a:gridCol w="387446"/>
                <a:gridCol w="555371"/>
                <a:gridCol w="586807"/>
                <a:gridCol w="502978"/>
                <a:gridCol w="502978"/>
                <a:gridCol w="502978"/>
              </a:tblGrid>
              <a:tr h="165305">
                <a:tc gridSpan="7">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n-US" sz="900" b="0" i="0" u="none" strike="noStrike" dirty="0">
                          <a:solidFill>
                            <a:srgbClr val="000000"/>
                          </a:solidFill>
                          <a:effectLst/>
                          <a:latin typeface="Calibri"/>
                        </a:rPr>
                        <a:t>2011</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b"/>
                      <a:endParaRPr lang="en-US" sz="900" b="0" i="0" u="none" strike="noStrike" dirty="0">
                        <a:solidFill>
                          <a:srgbClr val="000000"/>
                        </a:solidFill>
                        <a:effectLst/>
                        <a:latin typeface="Calibri"/>
                      </a:endParaRPr>
                    </a:p>
                  </a:txBody>
                  <a:tcPr marL="6258" marR="6258" marT="6258" marB="0" anchor="b">
                    <a:lnL>
                      <a:noFill/>
                    </a:lnL>
                    <a:lnR>
                      <a:noFill/>
                    </a:lnR>
                    <a:lnT>
                      <a:noFill/>
                    </a:lnT>
                    <a:lnB>
                      <a:noFill/>
                    </a:lnB>
                    <a:lnTlToBr w="12700" cmpd="sng">
                      <a:noFill/>
                      <a:prstDash val="solid"/>
                    </a:lnTlToBr>
                    <a:lnBlToTr w="12700" cmpd="sng">
                      <a:noFill/>
                      <a:prstDash val="solid"/>
                    </a:lnBlToTr>
                    <a:noFill/>
                  </a:tcPr>
                </a:tc>
                <a:tc gridSpan="7">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n-US" sz="900" b="0" i="0" u="none" strike="noStrike" dirty="0">
                          <a:solidFill>
                            <a:srgbClr val="000000"/>
                          </a:solidFill>
                          <a:effectLst/>
                          <a:latin typeface="Calibri"/>
                        </a:rPr>
                        <a:t>2012</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42363">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b"/>
                      <a:endParaRPr lang="en-US" sz="900" b="0" i="0" u="none" strike="noStrike">
                        <a:solidFill>
                          <a:srgbClr val="000000"/>
                        </a:solidFill>
                        <a:effectLst/>
                        <a:latin typeface="Arial"/>
                      </a:endParaRPr>
                    </a:p>
                  </a:txBody>
                  <a:tcPr marL="6258" marR="6258" marT="6258" marB="0" anchor="b">
                    <a:lnL>
                      <a:noFill/>
                    </a:lnL>
                    <a:lnR>
                      <a:noFill/>
                    </a:lnR>
                    <a:lnT>
                      <a:noFill/>
                    </a:lnT>
                    <a:lnB>
                      <a:noFill/>
                    </a:lnB>
                    <a:lnTlToBr w="12700" cmpd="sng">
                      <a:noFill/>
                      <a:prstDash val="solid"/>
                    </a:lnTlToBr>
                    <a:lnBlToTr w="12700" cmpd="sng">
                      <a:noFill/>
                      <a:prstDash val="solid"/>
                    </a:lnBlToTr>
                    <a:noFill/>
                  </a:tcPr>
                </a:tc>
                <a:tc gridSpan="3">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rtl="0" fontAlgn="b"/>
                      <a:r>
                        <a:rPr lang="en-US" sz="900" b="0" i="0" u="none" strike="noStrike" dirty="0">
                          <a:solidFill>
                            <a:srgbClr val="000000"/>
                          </a:solidFill>
                          <a:effectLst/>
                          <a:latin typeface="Calibri"/>
                        </a:rPr>
                        <a:t>Nitrate (mg/L)</a:t>
                      </a:r>
                    </a:p>
                  </a:txBody>
                  <a:tcPr marL="6258" marR="6258" marT="6258" marB="0" anchor="b">
                    <a:lnL>
                      <a:noFill/>
                    </a:lnL>
                    <a:lnR>
                      <a:noFill/>
                    </a:lnR>
                    <a:lnT>
                      <a:noFill/>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a:p>
                  </a:txBody>
                  <a:tcPr/>
                </a:tc>
                <a:tc gridSpan="3">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rtl="0" fontAlgn="b"/>
                      <a:r>
                        <a:rPr lang="en-US" sz="900" b="0" i="0" u="none" strike="noStrike">
                          <a:solidFill>
                            <a:srgbClr val="000000"/>
                          </a:solidFill>
                          <a:effectLst/>
                          <a:latin typeface="Calibri"/>
                        </a:rPr>
                        <a:t>Phosphate (mg/L)</a:t>
                      </a:r>
                    </a:p>
                  </a:txBody>
                  <a:tcPr marL="6258" marR="6258" marT="6258" marB="0" anchor="b">
                    <a:lnL>
                      <a:noFill/>
                    </a:lnL>
                    <a:lnR>
                      <a:noFill/>
                    </a:lnR>
                    <a:lnT>
                      <a:noFill/>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a:p>
                  </a:txBody>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b"/>
                      <a:endParaRPr lang="en-US" sz="900" b="0" i="0" u="none" strike="noStrike" dirty="0">
                        <a:solidFill>
                          <a:srgbClr val="000000"/>
                        </a:solidFill>
                        <a:effectLst/>
                        <a:latin typeface="Calibri"/>
                      </a:endParaRP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b"/>
                      <a:endParaRPr lang="en-US" sz="900" b="0" i="0" u="none" strike="noStrike" dirty="0">
                        <a:solidFill>
                          <a:srgbClr val="000000"/>
                        </a:solidFill>
                        <a:effectLst/>
                        <a:latin typeface="Arial"/>
                      </a:endParaRPr>
                    </a:p>
                  </a:txBody>
                  <a:tcPr marL="6258" marR="6258" marT="6258" marB="0" anchor="b">
                    <a:lnL>
                      <a:noFill/>
                    </a:lnL>
                    <a:lnR>
                      <a:noFill/>
                    </a:lnR>
                    <a:lnT>
                      <a:noFill/>
                    </a:lnT>
                    <a:lnB>
                      <a:noFill/>
                    </a:lnB>
                    <a:lnTlToBr w="12700" cmpd="sng">
                      <a:noFill/>
                      <a:prstDash val="solid"/>
                    </a:lnTlToBr>
                    <a:lnBlToTr w="12700" cmpd="sng">
                      <a:noFill/>
                      <a:prstDash val="solid"/>
                    </a:lnBlToTr>
                    <a:noFill/>
                  </a:tcPr>
                </a:tc>
                <a:tc gridSpan="3">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rtl="0" fontAlgn="b"/>
                      <a:r>
                        <a:rPr lang="en-US" sz="900" b="0" i="0" u="none" strike="noStrike" dirty="0">
                          <a:solidFill>
                            <a:srgbClr val="000000"/>
                          </a:solidFill>
                          <a:effectLst/>
                          <a:latin typeface="Calibri"/>
                        </a:rPr>
                        <a:t>Nitrate (mg/L)</a:t>
                      </a:r>
                    </a:p>
                  </a:txBody>
                  <a:tcPr marL="6258" marR="6258" marT="6258" marB="0" anchor="b">
                    <a:lnL>
                      <a:noFill/>
                    </a:lnL>
                    <a:lnR>
                      <a:noFill/>
                    </a:lnR>
                    <a:lnT>
                      <a:noFill/>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a:p>
                  </a:txBody>
                  <a:tcPr/>
                </a:tc>
                <a:tc gridSpan="3">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rtl="0" fontAlgn="b"/>
                      <a:r>
                        <a:rPr lang="en-US" sz="900" b="0" i="0" u="none" strike="noStrike">
                          <a:solidFill>
                            <a:srgbClr val="000000"/>
                          </a:solidFill>
                          <a:effectLst/>
                          <a:latin typeface="Calibri"/>
                        </a:rPr>
                        <a:t>Phosphate (mg/L)</a:t>
                      </a:r>
                    </a:p>
                  </a:txBody>
                  <a:tcPr marL="6258" marR="6258" marT="6258" marB="0" anchor="b">
                    <a:lnL>
                      <a:noFill/>
                    </a:lnL>
                    <a:lnR>
                      <a:noFill/>
                    </a:lnR>
                    <a:lnT>
                      <a:noFill/>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a:p>
                  </a:txBody>
                  <a:tcPr/>
                </a:tc>
              </a:tr>
              <a:tr h="142363">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rtl="0" fontAlgn="b"/>
                      <a:r>
                        <a:rPr lang="en-US" sz="900" b="0" i="0" u="none" strike="noStrike">
                          <a:solidFill>
                            <a:srgbClr val="000000"/>
                          </a:solidFill>
                          <a:effectLst/>
                          <a:latin typeface="Calibri"/>
                        </a:rPr>
                        <a:t>Sites*</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rtl="0" fontAlgn="b"/>
                      <a:r>
                        <a:rPr lang="en-US" sz="900" b="0" i="0" u="none" strike="noStrike">
                          <a:solidFill>
                            <a:srgbClr val="000000"/>
                          </a:solidFill>
                          <a:effectLst/>
                          <a:latin typeface="Calibri"/>
                        </a:rPr>
                        <a:t>max</a:t>
                      </a:r>
                    </a:p>
                  </a:txBody>
                  <a:tcPr marL="6258" marR="6258" marT="6258"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rtl="0" fontAlgn="b"/>
                      <a:r>
                        <a:rPr lang="en-US" sz="900" b="0" i="0" u="none" strike="noStrike" dirty="0">
                          <a:solidFill>
                            <a:srgbClr val="000000"/>
                          </a:solidFill>
                          <a:effectLst/>
                          <a:latin typeface="Calibri"/>
                        </a:rPr>
                        <a:t>min</a:t>
                      </a:r>
                    </a:p>
                  </a:txBody>
                  <a:tcPr marL="6258" marR="6258" marT="6258"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rtl="0" fontAlgn="b"/>
                      <a:r>
                        <a:rPr lang="en-US" sz="900" b="0" i="0" u="none" strike="noStrike">
                          <a:solidFill>
                            <a:srgbClr val="000000"/>
                          </a:solidFill>
                          <a:effectLst/>
                          <a:latin typeface="Calibri"/>
                        </a:rPr>
                        <a:t>average</a:t>
                      </a:r>
                    </a:p>
                  </a:txBody>
                  <a:tcPr marL="6258" marR="6258" marT="6258"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rtl="0" fontAlgn="b"/>
                      <a:r>
                        <a:rPr lang="en-US" sz="900" b="0" i="0" u="none" strike="noStrike">
                          <a:solidFill>
                            <a:srgbClr val="000000"/>
                          </a:solidFill>
                          <a:effectLst/>
                          <a:latin typeface="Calibri"/>
                        </a:rPr>
                        <a:t>max</a:t>
                      </a:r>
                    </a:p>
                  </a:txBody>
                  <a:tcPr marL="6258" marR="6258" marT="6258"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rtl="0" fontAlgn="b"/>
                      <a:r>
                        <a:rPr lang="en-US" sz="900" b="0" i="0" u="none" strike="noStrike">
                          <a:solidFill>
                            <a:srgbClr val="000000"/>
                          </a:solidFill>
                          <a:effectLst/>
                          <a:latin typeface="Calibri"/>
                        </a:rPr>
                        <a:t>min</a:t>
                      </a:r>
                    </a:p>
                  </a:txBody>
                  <a:tcPr marL="6258" marR="6258" marT="6258"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rtl="0" fontAlgn="b"/>
                      <a:r>
                        <a:rPr lang="en-US" sz="900" b="0" i="0" u="none" strike="noStrike">
                          <a:solidFill>
                            <a:srgbClr val="000000"/>
                          </a:solidFill>
                          <a:effectLst/>
                          <a:latin typeface="Calibri"/>
                        </a:rPr>
                        <a:t>average</a:t>
                      </a:r>
                    </a:p>
                  </a:txBody>
                  <a:tcPr marL="6258" marR="6258" marT="6258"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b"/>
                      <a:endParaRPr lang="en-US" sz="900" b="0" i="0" u="none" strike="noStrike">
                        <a:solidFill>
                          <a:srgbClr val="000000"/>
                        </a:solidFill>
                        <a:effectLst/>
                        <a:latin typeface="Calibri"/>
                      </a:endParaRP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rtl="0" fontAlgn="b"/>
                      <a:r>
                        <a:rPr lang="en-US" sz="900" b="0" i="0" u="none" strike="noStrike">
                          <a:solidFill>
                            <a:srgbClr val="000000"/>
                          </a:solidFill>
                          <a:effectLst/>
                          <a:latin typeface="Calibri"/>
                        </a:rPr>
                        <a:t>Sites*</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rtl="0" fontAlgn="b"/>
                      <a:r>
                        <a:rPr lang="en-US" sz="900" b="0" i="0" u="none" strike="noStrike">
                          <a:solidFill>
                            <a:srgbClr val="000000"/>
                          </a:solidFill>
                          <a:effectLst/>
                          <a:latin typeface="Calibri"/>
                        </a:rPr>
                        <a:t>max</a:t>
                      </a:r>
                    </a:p>
                  </a:txBody>
                  <a:tcPr marL="6258" marR="6258" marT="6258"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rtl="0" fontAlgn="b"/>
                      <a:r>
                        <a:rPr lang="en-US" sz="900" b="0" i="0" u="none" strike="noStrike">
                          <a:solidFill>
                            <a:srgbClr val="000000"/>
                          </a:solidFill>
                          <a:effectLst/>
                          <a:latin typeface="Calibri"/>
                        </a:rPr>
                        <a:t>min</a:t>
                      </a:r>
                    </a:p>
                  </a:txBody>
                  <a:tcPr marL="6258" marR="6258" marT="6258"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rtl="0" fontAlgn="b"/>
                      <a:r>
                        <a:rPr lang="en-US" sz="900" b="0" i="0" u="none" strike="noStrike">
                          <a:solidFill>
                            <a:srgbClr val="000000"/>
                          </a:solidFill>
                          <a:effectLst/>
                          <a:latin typeface="Calibri"/>
                        </a:rPr>
                        <a:t>average</a:t>
                      </a:r>
                    </a:p>
                  </a:txBody>
                  <a:tcPr marL="6258" marR="6258" marT="6258"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rtl="0" fontAlgn="b"/>
                      <a:r>
                        <a:rPr lang="en-US" sz="900" b="0" i="0" u="none" strike="noStrike">
                          <a:solidFill>
                            <a:srgbClr val="000000"/>
                          </a:solidFill>
                          <a:effectLst/>
                          <a:latin typeface="Calibri"/>
                        </a:rPr>
                        <a:t>max</a:t>
                      </a:r>
                    </a:p>
                  </a:txBody>
                  <a:tcPr marL="6258" marR="6258" marT="6258"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rtl="0" fontAlgn="b"/>
                      <a:r>
                        <a:rPr lang="en-US" sz="900" b="0" i="0" u="none" strike="noStrike">
                          <a:solidFill>
                            <a:srgbClr val="000000"/>
                          </a:solidFill>
                          <a:effectLst/>
                          <a:latin typeface="Calibri"/>
                        </a:rPr>
                        <a:t>min</a:t>
                      </a:r>
                    </a:p>
                  </a:txBody>
                  <a:tcPr marL="6258" marR="6258" marT="6258"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rtl="0" fontAlgn="b"/>
                      <a:r>
                        <a:rPr lang="en-US" sz="1200" b="0" i="0" u="none" strike="noStrike">
                          <a:solidFill>
                            <a:srgbClr val="000000"/>
                          </a:solidFill>
                          <a:effectLst/>
                          <a:latin typeface="Calibri"/>
                        </a:rPr>
                        <a:t>average</a:t>
                      </a:r>
                    </a:p>
                  </a:txBody>
                  <a:tcPr marL="6258" marR="6258" marT="6258"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r>
              <a:tr h="142363">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rtl="0" fontAlgn="b"/>
                      <a:r>
                        <a:rPr lang="en-US" sz="900" b="0" i="0" u="none" strike="noStrike">
                          <a:solidFill>
                            <a:srgbClr val="000000"/>
                          </a:solidFill>
                          <a:effectLst/>
                          <a:latin typeface="Calibri"/>
                        </a:rPr>
                        <a:t>1A*</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0" u="none" strike="noStrike">
                          <a:solidFill>
                            <a:srgbClr val="000000"/>
                          </a:solidFill>
                          <a:effectLst/>
                          <a:latin typeface="Calibri"/>
                        </a:rPr>
                        <a:t>0.25</a:t>
                      </a:r>
                    </a:p>
                  </a:txBody>
                  <a:tcPr marL="6258" marR="6258" marT="6258" marB="0" anchor="b">
                    <a:lnL>
                      <a:noFill/>
                    </a:lnL>
                    <a:lnR>
                      <a:noFill/>
                    </a:lnR>
                    <a:lnT w="25400" cap="flat" cmpd="dbl" algn="ctr">
                      <a:solidFill>
                        <a:srgbClr val="000000"/>
                      </a:solidFill>
                      <a:prstDash val="solid"/>
                      <a:round/>
                      <a:headEnd type="none" w="med" len="med"/>
                      <a:tailEnd type="none" w="med" len="med"/>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0" u="none" strike="noStrike" dirty="0">
                          <a:solidFill>
                            <a:srgbClr val="000000"/>
                          </a:solidFill>
                          <a:effectLst/>
                          <a:latin typeface="Calibri"/>
                        </a:rPr>
                        <a:t>0.05</a:t>
                      </a:r>
                    </a:p>
                  </a:txBody>
                  <a:tcPr marL="6258" marR="6258" marT="6258" marB="0" anchor="b">
                    <a:lnL>
                      <a:noFill/>
                    </a:lnL>
                    <a:lnR>
                      <a:noFill/>
                    </a:lnR>
                    <a:lnT w="25400" cap="flat" cmpd="dbl" algn="ctr">
                      <a:solidFill>
                        <a:srgbClr val="000000"/>
                      </a:solidFill>
                      <a:prstDash val="solid"/>
                      <a:round/>
                      <a:headEnd type="none" w="med" len="med"/>
                      <a:tailEnd type="none" w="med" len="med"/>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1" u="none" strike="noStrike" dirty="0">
                          <a:solidFill>
                            <a:srgbClr val="000000"/>
                          </a:solidFill>
                          <a:effectLst/>
                          <a:latin typeface="Calibri"/>
                        </a:rPr>
                        <a:t>0.18</a:t>
                      </a:r>
                    </a:p>
                  </a:txBody>
                  <a:tcPr marL="6258" marR="6258" marT="6258" marB="0" anchor="b">
                    <a:lnL>
                      <a:noFill/>
                    </a:lnL>
                    <a:lnR>
                      <a:noFill/>
                    </a:lnR>
                    <a:lnT w="25400" cap="flat" cmpd="dbl" algn="ctr">
                      <a:solidFill>
                        <a:srgbClr val="000000"/>
                      </a:solidFill>
                      <a:prstDash val="solid"/>
                      <a:round/>
                      <a:headEnd type="none" w="med" len="med"/>
                      <a:tailEnd type="none" w="med" len="med"/>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0" u="none" strike="noStrike">
                          <a:solidFill>
                            <a:srgbClr val="000000"/>
                          </a:solidFill>
                          <a:effectLst/>
                          <a:latin typeface="Calibri"/>
                        </a:rPr>
                        <a:t>&lt;1</a:t>
                      </a:r>
                    </a:p>
                  </a:txBody>
                  <a:tcPr marL="6258" marR="6258" marT="6258" marB="0" anchor="b">
                    <a:lnL>
                      <a:noFill/>
                    </a:lnL>
                    <a:lnR>
                      <a:noFill/>
                    </a:lnR>
                    <a:lnT w="25400" cap="flat" cmpd="dbl" algn="ctr">
                      <a:solidFill>
                        <a:srgbClr val="000000"/>
                      </a:solidFill>
                      <a:prstDash val="solid"/>
                      <a:round/>
                      <a:headEnd type="none" w="med" len="med"/>
                      <a:tailEnd type="none" w="med" len="med"/>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0" u="none" strike="noStrike">
                          <a:solidFill>
                            <a:srgbClr val="000000"/>
                          </a:solidFill>
                          <a:effectLst/>
                          <a:latin typeface="Calibri"/>
                        </a:rPr>
                        <a:t>&lt;1</a:t>
                      </a:r>
                    </a:p>
                  </a:txBody>
                  <a:tcPr marL="6258" marR="6258" marT="6258" marB="0" anchor="b">
                    <a:lnL>
                      <a:noFill/>
                    </a:lnL>
                    <a:lnR>
                      <a:noFill/>
                    </a:lnR>
                    <a:lnT w="25400" cap="flat" cmpd="dbl" algn="ctr">
                      <a:solidFill>
                        <a:srgbClr val="000000"/>
                      </a:solidFill>
                      <a:prstDash val="solid"/>
                      <a:round/>
                      <a:headEnd type="none" w="med" len="med"/>
                      <a:tailEnd type="none" w="med" len="med"/>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1" u="none" strike="noStrike">
                          <a:solidFill>
                            <a:srgbClr val="000000"/>
                          </a:solidFill>
                          <a:effectLst/>
                          <a:latin typeface="Calibri"/>
                        </a:rPr>
                        <a:t>&lt;1</a:t>
                      </a:r>
                    </a:p>
                  </a:txBody>
                  <a:tcPr marL="6258" marR="6258" marT="6258" marB="0" anchor="b">
                    <a:lnL>
                      <a:noFill/>
                    </a:lnL>
                    <a:lnR>
                      <a:noFill/>
                    </a:lnR>
                    <a:lnT w="25400" cap="flat" cmpd="dbl" algn="ctr">
                      <a:solidFill>
                        <a:srgbClr val="000000"/>
                      </a:solidFill>
                      <a:prstDash val="solid"/>
                      <a:round/>
                      <a:headEnd type="none" w="med" len="med"/>
                      <a:tailEnd type="none" w="med" len="med"/>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b"/>
                      <a:endParaRPr lang="en-US" sz="900" b="0" i="0" u="none" strike="noStrike">
                        <a:solidFill>
                          <a:srgbClr val="000000"/>
                        </a:solidFill>
                        <a:effectLst/>
                        <a:latin typeface="Calibri"/>
                      </a:endParaRP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rtl="0" fontAlgn="b"/>
                      <a:r>
                        <a:rPr lang="en-US" sz="900" b="0" i="0" u="none" strike="noStrike">
                          <a:solidFill>
                            <a:srgbClr val="000000"/>
                          </a:solidFill>
                          <a:effectLst/>
                          <a:latin typeface="Calibri"/>
                        </a:rPr>
                        <a:t>1A</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0" u="none" strike="noStrike">
                          <a:solidFill>
                            <a:srgbClr val="000000"/>
                          </a:solidFill>
                          <a:effectLst/>
                          <a:latin typeface="Calibri"/>
                        </a:rPr>
                        <a:t>0</a:t>
                      </a:r>
                    </a:p>
                  </a:txBody>
                  <a:tcPr marL="6258" marR="6258" marT="6258" marB="0" anchor="b">
                    <a:lnL>
                      <a:noFill/>
                    </a:lnL>
                    <a:lnR>
                      <a:noFill/>
                    </a:lnR>
                    <a:lnT w="25400" cap="flat" cmpd="dbl" algn="ctr">
                      <a:solidFill>
                        <a:srgbClr val="000000"/>
                      </a:solidFill>
                      <a:prstDash val="solid"/>
                      <a:round/>
                      <a:headEnd type="none" w="med" len="med"/>
                      <a:tailEnd type="none" w="med" len="med"/>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0" u="none" strike="noStrike">
                          <a:solidFill>
                            <a:srgbClr val="000000"/>
                          </a:solidFill>
                          <a:effectLst/>
                          <a:latin typeface="Calibri"/>
                        </a:rPr>
                        <a:t>0</a:t>
                      </a:r>
                    </a:p>
                  </a:txBody>
                  <a:tcPr marL="6258" marR="6258" marT="6258" marB="0" anchor="b">
                    <a:lnL>
                      <a:noFill/>
                    </a:lnL>
                    <a:lnR>
                      <a:noFill/>
                    </a:lnR>
                    <a:lnT w="25400" cap="flat" cmpd="dbl" algn="ctr">
                      <a:solidFill>
                        <a:srgbClr val="000000"/>
                      </a:solidFill>
                      <a:prstDash val="solid"/>
                      <a:round/>
                      <a:headEnd type="none" w="med" len="med"/>
                      <a:tailEnd type="none" w="med" len="med"/>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1" u="none" strike="noStrike">
                          <a:solidFill>
                            <a:srgbClr val="000000"/>
                          </a:solidFill>
                          <a:effectLst/>
                          <a:latin typeface="Calibri"/>
                        </a:rPr>
                        <a:t>0</a:t>
                      </a:r>
                    </a:p>
                  </a:txBody>
                  <a:tcPr marL="6258" marR="6258" marT="6258" marB="0" anchor="b">
                    <a:lnL>
                      <a:noFill/>
                    </a:lnL>
                    <a:lnR>
                      <a:noFill/>
                    </a:lnR>
                    <a:lnT w="25400" cap="flat" cmpd="dbl" algn="ctr">
                      <a:solidFill>
                        <a:srgbClr val="000000"/>
                      </a:solidFill>
                      <a:prstDash val="solid"/>
                      <a:round/>
                      <a:headEnd type="none" w="med" len="med"/>
                      <a:tailEnd type="none" w="med" len="med"/>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0" u="none" strike="noStrike">
                          <a:solidFill>
                            <a:srgbClr val="000000"/>
                          </a:solidFill>
                          <a:effectLst/>
                          <a:latin typeface="Calibri"/>
                        </a:rPr>
                        <a:t>0</a:t>
                      </a:r>
                    </a:p>
                  </a:txBody>
                  <a:tcPr marL="6258" marR="6258" marT="6258" marB="0" anchor="b">
                    <a:lnL>
                      <a:noFill/>
                    </a:lnL>
                    <a:lnR>
                      <a:noFill/>
                    </a:lnR>
                    <a:lnT w="25400" cap="flat" cmpd="dbl" algn="ctr">
                      <a:solidFill>
                        <a:srgbClr val="000000"/>
                      </a:solidFill>
                      <a:prstDash val="solid"/>
                      <a:round/>
                      <a:headEnd type="none" w="med" len="med"/>
                      <a:tailEnd type="none" w="med" len="med"/>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0" u="none" strike="noStrike">
                          <a:solidFill>
                            <a:srgbClr val="000000"/>
                          </a:solidFill>
                          <a:effectLst/>
                          <a:latin typeface="Calibri"/>
                        </a:rPr>
                        <a:t>0</a:t>
                      </a:r>
                    </a:p>
                  </a:txBody>
                  <a:tcPr marL="6258" marR="6258" marT="6258" marB="0" anchor="b">
                    <a:lnL>
                      <a:noFill/>
                    </a:lnL>
                    <a:lnR>
                      <a:noFill/>
                    </a:lnR>
                    <a:lnT w="25400" cap="flat" cmpd="dbl" algn="ctr">
                      <a:solidFill>
                        <a:srgbClr val="000000"/>
                      </a:solidFill>
                      <a:prstDash val="solid"/>
                      <a:round/>
                      <a:headEnd type="none" w="med" len="med"/>
                      <a:tailEnd type="none" w="med" len="med"/>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200" b="0" i="1" u="none" strike="noStrike">
                          <a:solidFill>
                            <a:srgbClr val="000000"/>
                          </a:solidFill>
                          <a:effectLst/>
                          <a:latin typeface="Calibri"/>
                        </a:rPr>
                        <a:t>0</a:t>
                      </a:r>
                    </a:p>
                  </a:txBody>
                  <a:tcPr marL="6258" marR="6258" marT="6258" marB="0" anchor="b">
                    <a:lnL>
                      <a:noFill/>
                    </a:lnL>
                    <a:lnR>
                      <a:noFill/>
                    </a:lnR>
                    <a:lnT w="25400" cap="flat" cmpd="dbl" algn="ctr">
                      <a:solidFill>
                        <a:srgbClr val="000000"/>
                      </a:solidFill>
                      <a:prstDash val="solid"/>
                      <a:round/>
                      <a:headEnd type="none" w="med" len="med"/>
                      <a:tailEnd type="none" w="med" len="med"/>
                    </a:lnT>
                    <a:lnB>
                      <a:noFill/>
                    </a:lnB>
                    <a:lnTlToBr w="12700" cmpd="sng">
                      <a:noFill/>
                      <a:prstDash val="solid"/>
                    </a:lnTlToBr>
                    <a:lnBlToTr w="12700" cmpd="sng">
                      <a:noFill/>
                      <a:prstDash val="solid"/>
                    </a:lnBlToTr>
                    <a:noFill/>
                  </a:tcPr>
                </a:tc>
              </a:tr>
              <a:tr h="142363">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rtl="0" fontAlgn="b"/>
                      <a:r>
                        <a:rPr lang="en-US" sz="900" b="0" i="0" u="none" strike="noStrike">
                          <a:solidFill>
                            <a:srgbClr val="000000"/>
                          </a:solidFill>
                          <a:effectLst/>
                          <a:latin typeface="Calibri"/>
                        </a:rPr>
                        <a:t>1B*</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0" u="none" strike="noStrike">
                          <a:solidFill>
                            <a:srgbClr val="000000"/>
                          </a:solidFill>
                          <a:effectLst/>
                          <a:latin typeface="Calibri"/>
                        </a:rPr>
                        <a:t>1.5</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0" u="none" strike="noStrike">
                          <a:solidFill>
                            <a:srgbClr val="000000"/>
                          </a:solidFill>
                          <a:effectLst/>
                          <a:latin typeface="Calibri"/>
                        </a:rPr>
                        <a:t>0.05</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1" u="none" strike="noStrike" dirty="0">
                          <a:solidFill>
                            <a:srgbClr val="000000"/>
                          </a:solidFill>
                          <a:effectLst/>
                          <a:latin typeface="Calibri"/>
                        </a:rPr>
                        <a:t>0.68</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0" u="none" strike="noStrike">
                          <a:solidFill>
                            <a:srgbClr val="000000"/>
                          </a:solidFill>
                          <a:effectLst/>
                          <a:latin typeface="Calibri"/>
                        </a:rPr>
                        <a:t>&lt;1</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0" u="none" strike="noStrike">
                          <a:solidFill>
                            <a:srgbClr val="000000"/>
                          </a:solidFill>
                          <a:effectLst/>
                          <a:latin typeface="Calibri"/>
                        </a:rPr>
                        <a:t>&lt;1</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1" u="none" strike="noStrike">
                          <a:solidFill>
                            <a:srgbClr val="000000"/>
                          </a:solidFill>
                          <a:effectLst/>
                          <a:latin typeface="Calibri"/>
                        </a:rPr>
                        <a:t>&lt;1</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b"/>
                      <a:endParaRPr lang="en-US" sz="900" b="0" i="0" u="none" strike="noStrike">
                        <a:solidFill>
                          <a:srgbClr val="000000"/>
                        </a:solidFill>
                        <a:effectLst/>
                        <a:latin typeface="Calibri"/>
                      </a:endParaRP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rtl="0" fontAlgn="b"/>
                      <a:r>
                        <a:rPr lang="en-US" sz="900" b="0" i="0" u="none" strike="noStrike">
                          <a:solidFill>
                            <a:srgbClr val="000000"/>
                          </a:solidFill>
                          <a:effectLst/>
                          <a:latin typeface="Calibri"/>
                        </a:rPr>
                        <a:t>1B</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0" u="none" strike="noStrike">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0" u="none" strike="noStrike">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1" u="none" strike="noStrike">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0" u="none" strike="noStrike">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0" u="none" strike="noStrike">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200" b="0" i="1" u="none" strike="noStrike">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r>
              <a:tr h="142363">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rtl="0" fontAlgn="b"/>
                      <a:r>
                        <a:rPr lang="en-US" sz="900" b="0" i="0" u="none" strike="noStrike">
                          <a:solidFill>
                            <a:srgbClr val="000000"/>
                          </a:solidFill>
                          <a:effectLst/>
                          <a:latin typeface="Calibri"/>
                        </a:rPr>
                        <a:t>2A</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0" u="none" strike="noStrike">
                          <a:solidFill>
                            <a:srgbClr val="000000"/>
                          </a:solidFill>
                          <a:effectLst/>
                          <a:latin typeface="Calibri"/>
                        </a:rPr>
                        <a:t>2</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0" u="none" strike="noStrike">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1" u="none" strike="noStrike">
                          <a:solidFill>
                            <a:srgbClr val="000000"/>
                          </a:solidFill>
                          <a:effectLst/>
                          <a:latin typeface="Calibri"/>
                        </a:rPr>
                        <a:t>0.63</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0" u="none" strike="noStrike" dirty="0">
                          <a:solidFill>
                            <a:srgbClr val="000000"/>
                          </a:solidFill>
                          <a:effectLst/>
                          <a:latin typeface="Calibri"/>
                        </a:rPr>
                        <a:t>&lt;1</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0" u="none" strike="noStrike">
                          <a:solidFill>
                            <a:srgbClr val="000000"/>
                          </a:solidFill>
                          <a:effectLst/>
                          <a:latin typeface="Calibri"/>
                        </a:rPr>
                        <a:t>&lt;1</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1" u="none" strike="noStrike">
                          <a:solidFill>
                            <a:srgbClr val="000000"/>
                          </a:solidFill>
                          <a:effectLst/>
                          <a:latin typeface="Calibri"/>
                        </a:rPr>
                        <a:t>&lt;1</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b"/>
                      <a:endParaRPr lang="en-US" sz="900" b="0" i="0" u="none" strike="noStrike">
                        <a:solidFill>
                          <a:srgbClr val="000000"/>
                        </a:solidFill>
                        <a:effectLst/>
                        <a:latin typeface="Calibri"/>
                      </a:endParaRP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rtl="0" fontAlgn="b"/>
                      <a:r>
                        <a:rPr lang="en-US" sz="900" b="0" i="0" u="none" strike="noStrike">
                          <a:solidFill>
                            <a:srgbClr val="000000"/>
                          </a:solidFill>
                          <a:effectLst/>
                          <a:latin typeface="Calibri"/>
                        </a:rPr>
                        <a:t>2A</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0" u="none" strike="noStrike">
                          <a:solidFill>
                            <a:srgbClr val="000000"/>
                          </a:solidFill>
                          <a:effectLst/>
                          <a:latin typeface="Calibri"/>
                        </a:rPr>
                        <a:t>1</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0" u="none" strike="noStrike">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1" u="none" strike="noStrike">
                          <a:solidFill>
                            <a:srgbClr val="000000"/>
                          </a:solidFill>
                          <a:effectLst/>
                          <a:latin typeface="Calibri"/>
                        </a:rPr>
                        <a:t>&lt;1</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0" u="none" strike="noStrike">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0" u="none" strike="noStrike">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200" b="0" i="1" u="none" strike="noStrike">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r>
              <a:tr h="142363">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rtl="0" fontAlgn="b"/>
                      <a:r>
                        <a:rPr lang="en-US" sz="900" b="0" i="0" u="none" strike="noStrike">
                          <a:solidFill>
                            <a:srgbClr val="000000"/>
                          </a:solidFill>
                          <a:effectLst/>
                          <a:latin typeface="Calibri"/>
                        </a:rPr>
                        <a:t>2B</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0" u="none" strike="noStrike">
                          <a:solidFill>
                            <a:srgbClr val="000000"/>
                          </a:solidFill>
                          <a:effectLst/>
                          <a:latin typeface="Calibri"/>
                        </a:rPr>
                        <a:t>2</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0" u="none" strike="noStrike">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1" u="none" strike="noStrike" dirty="0">
                          <a:solidFill>
                            <a:srgbClr val="000000"/>
                          </a:solidFill>
                          <a:effectLst/>
                          <a:latin typeface="Calibri"/>
                        </a:rPr>
                        <a:t>0.88</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0" u="none" strike="noStrike">
                          <a:solidFill>
                            <a:srgbClr val="000000"/>
                          </a:solidFill>
                          <a:effectLst/>
                          <a:latin typeface="Calibri"/>
                        </a:rPr>
                        <a:t>&lt;1</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0" u="none" strike="noStrike">
                          <a:solidFill>
                            <a:srgbClr val="000000"/>
                          </a:solidFill>
                          <a:effectLst/>
                          <a:latin typeface="Calibri"/>
                        </a:rPr>
                        <a:t>&lt;1</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1" u="none" strike="noStrike">
                          <a:solidFill>
                            <a:srgbClr val="000000"/>
                          </a:solidFill>
                          <a:effectLst/>
                          <a:latin typeface="Calibri"/>
                        </a:rPr>
                        <a:t>&lt;1</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b"/>
                      <a:endParaRPr lang="en-US" sz="900" b="0" i="0" u="none" strike="noStrike">
                        <a:solidFill>
                          <a:srgbClr val="000000"/>
                        </a:solidFill>
                        <a:effectLst/>
                        <a:latin typeface="Calibri"/>
                      </a:endParaRP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rtl="0" fontAlgn="b"/>
                      <a:r>
                        <a:rPr lang="en-US" sz="900" b="0" i="0" u="none" strike="noStrike">
                          <a:solidFill>
                            <a:srgbClr val="000000"/>
                          </a:solidFill>
                          <a:effectLst/>
                          <a:latin typeface="Calibri"/>
                        </a:rPr>
                        <a:t>2B</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0" u="none" strike="noStrike">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0" u="none" strike="noStrike">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1" u="none" strike="noStrike">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0" u="none" strike="noStrike">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0" u="none" strike="noStrike">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200" b="0" i="1" u="none" strike="noStrike">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r>
              <a:tr h="142363">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rtl="0" fontAlgn="b"/>
                      <a:r>
                        <a:rPr lang="en-US" sz="900" b="0" i="0" u="none" strike="noStrike">
                          <a:solidFill>
                            <a:srgbClr val="000000"/>
                          </a:solidFill>
                          <a:effectLst/>
                          <a:latin typeface="Calibri"/>
                        </a:rPr>
                        <a:t>3A</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0" u="none" strike="noStrike">
                          <a:solidFill>
                            <a:srgbClr val="000000"/>
                          </a:solidFill>
                          <a:effectLst/>
                          <a:latin typeface="Calibri"/>
                        </a:rPr>
                        <a:t>1</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0" u="none" strike="noStrike">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1" u="none" strike="noStrike">
                          <a:solidFill>
                            <a:srgbClr val="000000"/>
                          </a:solidFill>
                          <a:effectLst/>
                          <a:latin typeface="Calibri"/>
                        </a:rPr>
                        <a:t>0.5</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0" u="none" strike="noStrike">
                          <a:solidFill>
                            <a:srgbClr val="000000"/>
                          </a:solidFill>
                          <a:effectLst/>
                          <a:latin typeface="Calibri"/>
                        </a:rPr>
                        <a:t>&lt;1</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0" u="none" strike="noStrike" dirty="0">
                          <a:solidFill>
                            <a:srgbClr val="000000"/>
                          </a:solidFill>
                          <a:effectLst/>
                          <a:latin typeface="Calibri"/>
                        </a:rPr>
                        <a:t>&lt;1</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1" u="none" strike="noStrike">
                          <a:solidFill>
                            <a:srgbClr val="000000"/>
                          </a:solidFill>
                          <a:effectLst/>
                          <a:latin typeface="Calibri"/>
                        </a:rPr>
                        <a:t>&lt;1</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b"/>
                      <a:endParaRPr lang="en-US" sz="900" b="0" i="0" u="none" strike="noStrike">
                        <a:solidFill>
                          <a:srgbClr val="000000"/>
                        </a:solidFill>
                        <a:effectLst/>
                        <a:latin typeface="Calibri"/>
                      </a:endParaRP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rtl="0" fontAlgn="b"/>
                      <a:r>
                        <a:rPr lang="en-US" sz="900" b="0" i="0" u="none" strike="noStrike">
                          <a:solidFill>
                            <a:srgbClr val="000000"/>
                          </a:solidFill>
                          <a:effectLst/>
                          <a:latin typeface="Calibri"/>
                        </a:rPr>
                        <a:t>3A</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0" u="none" strike="noStrike">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0" u="none" strike="noStrike">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1" u="none" strike="noStrike">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0" u="none" strike="noStrike">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0" u="none" strike="noStrike">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200" b="0" i="1" u="none" strike="noStrike">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r>
              <a:tr h="142363">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rtl="0" fontAlgn="b"/>
                      <a:r>
                        <a:rPr lang="en-US" sz="900" b="0" i="0" u="none" strike="noStrike">
                          <a:solidFill>
                            <a:srgbClr val="000000"/>
                          </a:solidFill>
                          <a:effectLst/>
                          <a:latin typeface="Calibri"/>
                        </a:rPr>
                        <a:t>3B</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0" u="none" strike="noStrike">
                          <a:solidFill>
                            <a:srgbClr val="000000"/>
                          </a:solidFill>
                          <a:effectLst/>
                          <a:latin typeface="Calibri"/>
                        </a:rPr>
                        <a:t>0.25</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0" u="none" strike="noStrike">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1" u="none" strike="noStrike">
                          <a:solidFill>
                            <a:srgbClr val="000000"/>
                          </a:solidFill>
                          <a:effectLst/>
                          <a:latin typeface="Calibri"/>
                        </a:rPr>
                        <a:t>0.13</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0" u="none" strike="noStrike">
                          <a:solidFill>
                            <a:srgbClr val="000000"/>
                          </a:solidFill>
                          <a:effectLst/>
                          <a:latin typeface="Calibri"/>
                        </a:rPr>
                        <a:t>&lt;1</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0" u="none" strike="noStrike">
                          <a:solidFill>
                            <a:srgbClr val="000000"/>
                          </a:solidFill>
                          <a:effectLst/>
                          <a:latin typeface="Calibri"/>
                        </a:rPr>
                        <a:t>&lt;1</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1" u="none" strike="noStrike" dirty="0">
                          <a:solidFill>
                            <a:srgbClr val="000000"/>
                          </a:solidFill>
                          <a:effectLst/>
                          <a:latin typeface="Calibri"/>
                        </a:rPr>
                        <a:t>&lt;1</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b"/>
                      <a:endParaRPr lang="en-US" sz="900" b="0" i="0" u="none" strike="noStrike">
                        <a:solidFill>
                          <a:srgbClr val="000000"/>
                        </a:solidFill>
                        <a:effectLst/>
                        <a:latin typeface="Calibri"/>
                      </a:endParaRP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rtl="0" fontAlgn="b"/>
                      <a:r>
                        <a:rPr lang="en-US" sz="900" b="0" i="0" u="none" strike="noStrike">
                          <a:solidFill>
                            <a:srgbClr val="000000"/>
                          </a:solidFill>
                          <a:effectLst/>
                          <a:latin typeface="Calibri"/>
                        </a:rPr>
                        <a:t>3B</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0" u="none" strike="noStrike">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0" u="none" strike="noStrike">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1" u="none" strike="noStrike">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0" u="none" strike="noStrike">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0" u="none" strike="noStrike">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200" b="0" i="1" u="none" strike="noStrike">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r>
              <a:tr h="142363">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rtl="0" fontAlgn="b"/>
                      <a:r>
                        <a:rPr lang="en-US" sz="900" b="0" i="0" u="none" strike="noStrike">
                          <a:solidFill>
                            <a:srgbClr val="000000"/>
                          </a:solidFill>
                          <a:effectLst/>
                          <a:latin typeface="Calibri"/>
                        </a:rPr>
                        <a:t>4A</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0" u="none" strike="noStrike">
                          <a:solidFill>
                            <a:srgbClr val="000000"/>
                          </a:solidFill>
                          <a:effectLst/>
                          <a:latin typeface="Calibri"/>
                        </a:rPr>
                        <a:t>0.25</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0" u="none" strike="noStrike">
                          <a:solidFill>
                            <a:srgbClr val="000000"/>
                          </a:solidFill>
                          <a:effectLst/>
                          <a:latin typeface="Calibri"/>
                        </a:rPr>
                        <a:t>0.25</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1" u="none" strike="noStrike">
                          <a:solidFill>
                            <a:srgbClr val="000000"/>
                          </a:solidFill>
                          <a:effectLst/>
                          <a:latin typeface="Calibri"/>
                        </a:rPr>
                        <a:t>0.25</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0" u="none" strike="noStrike">
                          <a:solidFill>
                            <a:srgbClr val="000000"/>
                          </a:solidFill>
                          <a:effectLst/>
                          <a:latin typeface="Calibri"/>
                        </a:rPr>
                        <a:t>3</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0" u="none" strike="noStrike">
                          <a:solidFill>
                            <a:srgbClr val="000000"/>
                          </a:solidFill>
                          <a:effectLst/>
                          <a:latin typeface="Calibri"/>
                        </a:rPr>
                        <a:t>1</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1" u="none" strike="noStrike">
                          <a:solidFill>
                            <a:srgbClr val="000000"/>
                          </a:solidFill>
                          <a:effectLst/>
                          <a:latin typeface="Calibri"/>
                        </a:rPr>
                        <a:t>2</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b"/>
                      <a:endParaRPr lang="en-US" sz="900" b="0" i="0" u="none" strike="noStrike" dirty="0">
                        <a:solidFill>
                          <a:srgbClr val="000000"/>
                        </a:solidFill>
                        <a:effectLst/>
                        <a:latin typeface="Calibri"/>
                      </a:endParaRP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rtl="0" fontAlgn="b"/>
                      <a:r>
                        <a:rPr lang="en-US" sz="900" b="0" i="0" u="none" strike="noStrike">
                          <a:solidFill>
                            <a:srgbClr val="000000"/>
                          </a:solidFill>
                          <a:effectLst/>
                          <a:latin typeface="Calibri"/>
                        </a:rPr>
                        <a:t>4A*</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0" u="none" strike="noStrike">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0" u="none" strike="noStrike">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1" u="none" strike="noStrike">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0" u="none" strike="noStrike">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0" u="none" strike="noStrike">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200" b="0" i="1" u="none" strike="noStrike">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r>
              <a:tr h="142363">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rtl="0" fontAlgn="b"/>
                      <a:r>
                        <a:rPr lang="en-US" sz="900" b="0" i="0" u="none" strike="noStrike">
                          <a:solidFill>
                            <a:srgbClr val="000000"/>
                          </a:solidFill>
                          <a:effectLst/>
                          <a:latin typeface="Calibri"/>
                        </a:rPr>
                        <a:t>4B</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0" u="none" strike="noStrike">
                          <a:solidFill>
                            <a:srgbClr val="000000"/>
                          </a:solidFill>
                          <a:effectLst/>
                          <a:latin typeface="Calibri"/>
                        </a:rPr>
                        <a:t>0.25</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0" u="none" strike="noStrike" dirty="0">
                          <a:solidFill>
                            <a:srgbClr val="000000"/>
                          </a:solidFill>
                          <a:effectLst/>
                          <a:latin typeface="Calibri"/>
                        </a:rPr>
                        <a:t>0.25</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1" u="none" strike="noStrike">
                          <a:solidFill>
                            <a:srgbClr val="000000"/>
                          </a:solidFill>
                          <a:effectLst/>
                          <a:latin typeface="Calibri"/>
                        </a:rPr>
                        <a:t>0.25</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0" u="none" strike="noStrike">
                          <a:solidFill>
                            <a:srgbClr val="000000"/>
                          </a:solidFill>
                          <a:effectLst/>
                          <a:latin typeface="Calibri"/>
                        </a:rPr>
                        <a:t>2</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0" u="none" strike="noStrike">
                          <a:solidFill>
                            <a:srgbClr val="000000"/>
                          </a:solidFill>
                          <a:effectLst/>
                          <a:latin typeface="Calibri"/>
                        </a:rPr>
                        <a:t>&lt;1</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1" u="none" strike="noStrike">
                          <a:solidFill>
                            <a:srgbClr val="000000"/>
                          </a:solidFill>
                          <a:effectLst/>
                          <a:latin typeface="Calibri"/>
                        </a:rPr>
                        <a:t>&lt;1 - 2</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b"/>
                      <a:endParaRPr lang="en-US" sz="900" b="0" i="0" u="none" strike="noStrike">
                        <a:solidFill>
                          <a:srgbClr val="000000"/>
                        </a:solidFill>
                        <a:effectLst/>
                        <a:latin typeface="Calibri"/>
                      </a:endParaRP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rtl="0" fontAlgn="b"/>
                      <a:r>
                        <a:rPr lang="en-US" sz="900" b="0" i="0" u="none" strike="noStrike">
                          <a:solidFill>
                            <a:srgbClr val="000000"/>
                          </a:solidFill>
                          <a:effectLst/>
                          <a:latin typeface="Calibri"/>
                        </a:rPr>
                        <a:t>4B*</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0" u="none" strike="noStrike">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0" u="none" strike="noStrike">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1" u="none" strike="noStrike">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0" u="none" strike="noStrike">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0" u="none" strike="noStrike">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200" b="0" i="1" u="none" strike="noStrike">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r>
              <a:tr h="142363">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rtl="0" fontAlgn="b"/>
                      <a:r>
                        <a:rPr lang="en-US" sz="900" b="0" i="0" u="none" strike="noStrike">
                          <a:solidFill>
                            <a:srgbClr val="000000"/>
                          </a:solidFill>
                          <a:effectLst/>
                          <a:latin typeface="Calibri"/>
                        </a:rPr>
                        <a:t>5A</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0" u="none" strike="noStrike">
                          <a:solidFill>
                            <a:srgbClr val="000000"/>
                          </a:solidFill>
                          <a:effectLst/>
                          <a:latin typeface="Calibri"/>
                        </a:rPr>
                        <a:t>0.25</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0" u="none" strike="noStrike">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1" u="none" strike="noStrike">
                          <a:solidFill>
                            <a:srgbClr val="000000"/>
                          </a:solidFill>
                          <a:effectLst/>
                          <a:latin typeface="Calibri"/>
                        </a:rPr>
                        <a:t>0.13</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0" u="none" strike="noStrike" dirty="0">
                          <a:solidFill>
                            <a:srgbClr val="000000"/>
                          </a:solidFill>
                          <a:effectLst/>
                          <a:latin typeface="Calibri"/>
                        </a:rPr>
                        <a:t>&lt;1</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0" u="none" strike="noStrike">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1" u="none" strike="noStrike">
                          <a:solidFill>
                            <a:srgbClr val="000000"/>
                          </a:solidFill>
                          <a:effectLst/>
                          <a:latin typeface="Calibri"/>
                        </a:rPr>
                        <a:t>&lt;1</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b"/>
                      <a:endParaRPr lang="en-US" sz="900" b="0" i="0" u="none" strike="noStrike">
                        <a:solidFill>
                          <a:srgbClr val="000000"/>
                        </a:solidFill>
                        <a:effectLst/>
                        <a:latin typeface="Calibri"/>
                      </a:endParaRP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rtl="0" fontAlgn="b"/>
                      <a:r>
                        <a:rPr lang="en-US" sz="900" b="0" i="0" u="none" strike="noStrike">
                          <a:solidFill>
                            <a:srgbClr val="000000"/>
                          </a:solidFill>
                          <a:effectLst/>
                          <a:latin typeface="Calibri"/>
                        </a:rPr>
                        <a:t>5A</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0" u="none" strike="noStrike" dirty="0">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0" u="none" strike="noStrike" dirty="0">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1" u="none" strike="noStrike">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0" u="none" strike="noStrike">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0" u="none" strike="noStrike">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200" b="0" i="1" u="none" strike="noStrike">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r>
              <a:tr h="142363">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rtl="0" fontAlgn="b"/>
                      <a:r>
                        <a:rPr lang="en-US" sz="900" b="0" i="0" u="none" strike="noStrike">
                          <a:solidFill>
                            <a:srgbClr val="000000"/>
                          </a:solidFill>
                          <a:effectLst/>
                          <a:latin typeface="Calibri"/>
                        </a:rPr>
                        <a:t>5B</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0" u="none" strike="noStrike">
                          <a:solidFill>
                            <a:srgbClr val="000000"/>
                          </a:solidFill>
                          <a:effectLst/>
                          <a:latin typeface="Calibri"/>
                        </a:rPr>
                        <a:t>0.25</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0" u="none" strike="noStrike">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1" u="none" strike="noStrike">
                          <a:solidFill>
                            <a:srgbClr val="000000"/>
                          </a:solidFill>
                          <a:effectLst/>
                          <a:latin typeface="Calibri"/>
                        </a:rPr>
                        <a:t>0.13</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0" u="none" strike="noStrike">
                          <a:solidFill>
                            <a:srgbClr val="000000"/>
                          </a:solidFill>
                          <a:effectLst/>
                          <a:latin typeface="Calibri"/>
                        </a:rPr>
                        <a:t>&lt;1</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0" u="none" strike="noStrike">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1" u="none" strike="noStrike">
                          <a:solidFill>
                            <a:srgbClr val="000000"/>
                          </a:solidFill>
                          <a:effectLst/>
                          <a:latin typeface="Calibri"/>
                        </a:rPr>
                        <a:t>&lt;1</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b"/>
                      <a:endParaRPr lang="en-US" sz="900" b="0" i="0" u="none" strike="noStrike">
                        <a:solidFill>
                          <a:srgbClr val="000000"/>
                        </a:solidFill>
                        <a:effectLst/>
                        <a:latin typeface="Calibri"/>
                      </a:endParaRP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rtl="0" fontAlgn="b"/>
                      <a:r>
                        <a:rPr lang="en-US" sz="900" b="0" i="0" u="none" strike="noStrike">
                          <a:solidFill>
                            <a:srgbClr val="000000"/>
                          </a:solidFill>
                          <a:effectLst/>
                          <a:latin typeface="Calibri"/>
                        </a:rPr>
                        <a:t>5B</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0" u="none" strike="noStrike">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0" u="none" strike="noStrike" dirty="0">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1" u="none" strike="noStrike">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0" u="none" strike="noStrike">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0" u="none" strike="noStrike">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200" b="0" i="1" u="none" strike="noStrike">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r>
              <a:tr h="142363">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rtl="0" fontAlgn="b"/>
                      <a:r>
                        <a:rPr lang="en-US" sz="900" b="0" i="0" u="none" strike="noStrike">
                          <a:solidFill>
                            <a:srgbClr val="000000"/>
                          </a:solidFill>
                          <a:effectLst/>
                          <a:latin typeface="Calibri"/>
                        </a:rPr>
                        <a:t>6A</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0" u="none" strike="noStrike">
                          <a:solidFill>
                            <a:srgbClr val="000000"/>
                          </a:solidFill>
                          <a:effectLst/>
                          <a:latin typeface="Calibri"/>
                        </a:rPr>
                        <a:t>0.25</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0" u="none" strike="noStrike">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1" u="none" strike="noStrike">
                          <a:solidFill>
                            <a:srgbClr val="000000"/>
                          </a:solidFill>
                          <a:effectLst/>
                          <a:latin typeface="Calibri"/>
                        </a:rPr>
                        <a:t>0.13</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0" u="none" strike="noStrike">
                          <a:solidFill>
                            <a:srgbClr val="000000"/>
                          </a:solidFill>
                          <a:effectLst/>
                          <a:latin typeface="Calibri"/>
                        </a:rPr>
                        <a:t>&lt;1</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0" u="none" strike="noStrike">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1" u="none" strike="noStrike">
                          <a:solidFill>
                            <a:srgbClr val="000000"/>
                          </a:solidFill>
                          <a:effectLst/>
                          <a:latin typeface="Calibri"/>
                        </a:rPr>
                        <a:t>&lt;1</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b"/>
                      <a:endParaRPr lang="en-US" sz="900" b="0" i="0" u="none" strike="noStrike">
                        <a:solidFill>
                          <a:srgbClr val="000000"/>
                        </a:solidFill>
                        <a:effectLst/>
                        <a:latin typeface="Calibri"/>
                      </a:endParaRP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rtl="0" fontAlgn="b"/>
                      <a:r>
                        <a:rPr lang="en-US" sz="900" b="0" i="0" u="none" strike="noStrike">
                          <a:solidFill>
                            <a:srgbClr val="000000"/>
                          </a:solidFill>
                          <a:effectLst/>
                          <a:latin typeface="Calibri"/>
                        </a:rPr>
                        <a:t>6A</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0" u="none" strike="noStrike">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0" u="none" strike="noStrike">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1" u="none" strike="noStrike" dirty="0">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0" u="none" strike="noStrike">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0" u="none" strike="noStrike">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200" b="0" i="1" u="none" strike="noStrike">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r>
              <a:tr h="142363">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rtl="0" fontAlgn="b"/>
                      <a:r>
                        <a:rPr lang="en-US" sz="900" b="0" i="0" u="none" strike="noStrike">
                          <a:solidFill>
                            <a:srgbClr val="000000"/>
                          </a:solidFill>
                          <a:effectLst/>
                          <a:latin typeface="Calibri"/>
                        </a:rPr>
                        <a:t>6B</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0" u="none" strike="noStrike">
                          <a:solidFill>
                            <a:srgbClr val="000000"/>
                          </a:solidFill>
                          <a:effectLst/>
                          <a:latin typeface="Calibri"/>
                        </a:rPr>
                        <a:t>0.25</a:t>
                      </a:r>
                    </a:p>
                  </a:txBody>
                  <a:tcPr marL="6258" marR="6258" marT="6258" marB="0" anchor="b">
                    <a:lnL>
                      <a:noFill/>
                    </a:lnL>
                    <a:lnR>
                      <a:noFill/>
                    </a:lnR>
                    <a:lnT>
                      <a:noFill/>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0" u="none" strike="noStrike">
                          <a:solidFill>
                            <a:srgbClr val="000000"/>
                          </a:solidFill>
                          <a:effectLst/>
                          <a:latin typeface="Calibri"/>
                        </a:rPr>
                        <a:t>0</a:t>
                      </a:r>
                    </a:p>
                  </a:txBody>
                  <a:tcPr marL="6258" marR="6258" marT="6258" marB="0" anchor="b">
                    <a:lnL>
                      <a:noFill/>
                    </a:lnL>
                    <a:lnR>
                      <a:noFill/>
                    </a:lnR>
                    <a:lnT>
                      <a:noFill/>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1" u="none" strike="noStrike">
                          <a:solidFill>
                            <a:srgbClr val="000000"/>
                          </a:solidFill>
                          <a:effectLst/>
                          <a:latin typeface="Calibri"/>
                        </a:rPr>
                        <a:t>0.13</a:t>
                      </a:r>
                    </a:p>
                  </a:txBody>
                  <a:tcPr marL="6258" marR="6258" marT="6258" marB="0" anchor="b">
                    <a:lnL>
                      <a:noFill/>
                    </a:lnL>
                    <a:lnR>
                      <a:noFill/>
                    </a:lnR>
                    <a:lnT>
                      <a:noFill/>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0" u="none" strike="noStrike">
                          <a:solidFill>
                            <a:srgbClr val="000000"/>
                          </a:solidFill>
                          <a:effectLst/>
                          <a:latin typeface="Calibri"/>
                        </a:rPr>
                        <a:t>&lt;1</a:t>
                      </a:r>
                    </a:p>
                  </a:txBody>
                  <a:tcPr marL="6258" marR="6258" marT="6258" marB="0" anchor="b">
                    <a:lnL>
                      <a:noFill/>
                    </a:lnL>
                    <a:lnR>
                      <a:noFill/>
                    </a:lnR>
                    <a:lnT>
                      <a:noFill/>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0" u="none" strike="noStrike">
                          <a:solidFill>
                            <a:srgbClr val="000000"/>
                          </a:solidFill>
                          <a:effectLst/>
                          <a:latin typeface="Calibri"/>
                        </a:rPr>
                        <a:t>0</a:t>
                      </a:r>
                    </a:p>
                  </a:txBody>
                  <a:tcPr marL="6258" marR="6258" marT="6258" marB="0" anchor="b">
                    <a:lnL>
                      <a:noFill/>
                    </a:lnL>
                    <a:lnR>
                      <a:noFill/>
                    </a:lnR>
                    <a:lnT>
                      <a:noFill/>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1" u="none" strike="noStrike">
                          <a:solidFill>
                            <a:srgbClr val="000000"/>
                          </a:solidFill>
                          <a:effectLst/>
                          <a:latin typeface="Calibri"/>
                        </a:rPr>
                        <a:t>&lt;1</a:t>
                      </a:r>
                    </a:p>
                  </a:txBody>
                  <a:tcPr marL="6258" marR="6258" marT="6258" marB="0" anchor="b">
                    <a:lnL>
                      <a:noFill/>
                    </a:lnL>
                    <a:lnR>
                      <a:noFill/>
                    </a:lnR>
                    <a:lnT>
                      <a:noFill/>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b"/>
                      <a:endParaRPr lang="en-US" sz="900" b="0" i="0" u="none" strike="noStrike">
                        <a:solidFill>
                          <a:srgbClr val="000000"/>
                        </a:solidFill>
                        <a:effectLst/>
                        <a:latin typeface="Calibri"/>
                      </a:endParaRP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rtl="0" fontAlgn="b"/>
                      <a:r>
                        <a:rPr lang="en-US" sz="900" b="0" i="0" u="none" strike="noStrike">
                          <a:solidFill>
                            <a:srgbClr val="000000"/>
                          </a:solidFill>
                          <a:effectLst/>
                          <a:latin typeface="Calibri"/>
                        </a:rPr>
                        <a:t>6B</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0" u="none" strike="noStrike">
                          <a:solidFill>
                            <a:srgbClr val="000000"/>
                          </a:solidFill>
                          <a:effectLst/>
                          <a:latin typeface="Calibri"/>
                        </a:rPr>
                        <a:t>0</a:t>
                      </a:r>
                    </a:p>
                  </a:txBody>
                  <a:tcPr marL="6258" marR="6258" marT="6258" marB="0" anchor="b">
                    <a:lnL>
                      <a:noFill/>
                    </a:lnL>
                    <a:lnR>
                      <a:noFill/>
                    </a:lnR>
                    <a:lnT>
                      <a:noFill/>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0" u="none" strike="noStrike">
                          <a:solidFill>
                            <a:srgbClr val="000000"/>
                          </a:solidFill>
                          <a:effectLst/>
                          <a:latin typeface="Calibri"/>
                        </a:rPr>
                        <a:t>0</a:t>
                      </a:r>
                    </a:p>
                  </a:txBody>
                  <a:tcPr marL="6258" marR="6258" marT="6258" marB="0" anchor="b">
                    <a:lnL>
                      <a:noFill/>
                    </a:lnL>
                    <a:lnR>
                      <a:noFill/>
                    </a:lnR>
                    <a:lnT>
                      <a:noFill/>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1" u="none" strike="noStrike" dirty="0">
                          <a:solidFill>
                            <a:srgbClr val="000000"/>
                          </a:solidFill>
                          <a:effectLst/>
                          <a:latin typeface="Calibri"/>
                        </a:rPr>
                        <a:t>0</a:t>
                      </a:r>
                    </a:p>
                  </a:txBody>
                  <a:tcPr marL="6258" marR="6258" marT="6258" marB="0" anchor="b">
                    <a:lnL>
                      <a:noFill/>
                    </a:lnL>
                    <a:lnR>
                      <a:noFill/>
                    </a:lnR>
                    <a:lnT>
                      <a:noFill/>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0" u="none" strike="noStrike">
                          <a:solidFill>
                            <a:srgbClr val="000000"/>
                          </a:solidFill>
                          <a:effectLst/>
                          <a:latin typeface="Calibri"/>
                        </a:rPr>
                        <a:t>0</a:t>
                      </a:r>
                    </a:p>
                  </a:txBody>
                  <a:tcPr marL="6258" marR="6258" marT="6258" marB="0" anchor="b">
                    <a:lnL>
                      <a:noFill/>
                    </a:lnL>
                    <a:lnR>
                      <a:noFill/>
                    </a:lnR>
                    <a:lnT>
                      <a:noFill/>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900" b="0" i="0" u="none" strike="noStrike">
                          <a:solidFill>
                            <a:srgbClr val="000000"/>
                          </a:solidFill>
                          <a:effectLst/>
                          <a:latin typeface="Calibri"/>
                        </a:rPr>
                        <a:t>0</a:t>
                      </a:r>
                    </a:p>
                  </a:txBody>
                  <a:tcPr marL="6258" marR="6258" marT="6258" marB="0" anchor="b">
                    <a:lnL>
                      <a:noFill/>
                    </a:lnL>
                    <a:lnR>
                      <a:noFill/>
                    </a:lnR>
                    <a:lnT>
                      <a:noFill/>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200" b="0" i="1" u="none" strike="noStrike">
                          <a:solidFill>
                            <a:srgbClr val="000000"/>
                          </a:solidFill>
                          <a:effectLst/>
                          <a:latin typeface="Calibri"/>
                        </a:rPr>
                        <a:t>0</a:t>
                      </a:r>
                    </a:p>
                  </a:txBody>
                  <a:tcPr marL="6258" marR="6258" marT="6258" marB="0" anchor="b">
                    <a:lnL>
                      <a:noFill/>
                    </a:lnL>
                    <a:lnR>
                      <a:noFill/>
                    </a:lnR>
                    <a:lnT>
                      <a:noFill/>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r>
              <a:tr h="280015">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b"/>
                      <a:endParaRPr lang="en-US" sz="900" b="0" i="0" u="none" strike="noStrike" dirty="0">
                        <a:solidFill>
                          <a:srgbClr val="000000"/>
                        </a:solidFill>
                        <a:effectLst/>
                        <a:latin typeface="Arial"/>
                      </a:endParaRPr>
                    </a:p>
                  </a:txBody>
                  <a:tcPr marL="6258" marR="6258" marT="6258" marB="0" anchor="b">
                    <a:lnL>
                      <a:noFill/>
                    </a:lnL>
                    <a:lnR>
                      <a:noFill/>
                    </a:lnR>
                    <a:lnT>
                      <a:noFill/>
                    </a:lnT>
                    <a:lnB>
                      <a:noFill/>
                    </a:lnB>
                    <a:lnTlToBr w="12700" cmpd="sng">
                      <a:noFill/>
                      <a:prstDash val="solid"/>
                    </a:lnTlToBr>
                    <a:lnBlToTr w="12700" cmpd="sng">
                      <a:noFill/>
                      <a:prstDash val="solid"/>
                    </a:lnBlToTr>
                    <a:noFill/>
                  </a:tcPr>
                </a:tc>
                <a:tc gridSpan="6">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rtl="0" fontAlgn="b"/>
                      <a:r>
                        <a:rPr lang="en-US" sz="900" b="0" i="0" u="none" strike="noStrike">
                          <a:solidFill>
                            <a:srgbClr val="000000"/>
                          </a:solidFill>
                          <a:effectLst/>
                          <a:latin typeface="Calibri"/>
                        </a:rPr>
                        <a:t>*n = 6 collected over 3 days; all other are n =4 collected over 2 days</a:t>
                      </a:r>
                    </a:p>
                  </a:txBody>
                  <a:tcPr marL="6258" marR="6258" marT="6258" marB="0" anchor="b">
                    <a:lnL>
                      <a:noFill/>
                    </a:lnL>
                    <a:lnR>
                      <a:noFill/>
                    </a:lnR>
                    <a:lnT w="12700" cap="flat" cmpd="sng" algn="ctr">
                      <a:solidFill>
                        <a:srgbClr val="000000"/>
                      </a:solidFill>
                      <a:prstDash val="solid"/>
                      <a:round/>
                      <a:headEnd type="none" w="med" len="med"/>
                      <a:tailEnd type="none" w="med" len="med"/>
                    </a:lnT>
                    <a:lnB>
                      <a:noFill/>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b"/>
                      <a:endParaRPr lang="en-US" sz="900" b="0" i="0" u="none" strike="noStrike">
                        <a:solidFill>
                          <a:srgbClr val="000000"/>
                        </a:solidFill>
                        <a:effectLst/>
                        <a:latin typeface="Calibri"/>
                      </a:endParaRP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b"/>
                      <a:endParaRPr lang="en-US" sz="900" b="0" i="0" u="none" strike="noStrike">
                        <a:solidFill>
                          <a:srgbClr val="000000"/>
                        </a:solidFill>
                        <a:effectLst/>
                        <a:latin typeface="Arial"/>
                      </a:endParaRPr>
                    </a:p>
                  </a:txBody>
                  <a:tcPr marL="6258" marR="6258" marT="6258" marB="0" anchor="b">
                    <a:lnL>
                      <a:noFill/>
                    </a:lnL>
                    <a:lnR>
                      <a:noFill/>
                    </a:lnR>
                    <a:lnT>
                      <a:noFill/>
                    </a:lnT>
                    <a:lnB>
                      <a:noFill/>
                    </a:lnB>
                    <a:lnTlToBr w="12700" cmpd="sng">
                      <a:noFill/>
                      <a:prstDash val="solid"/>
                    </a:lnTlToBr>
                    <a:lnBlToTr w="12700" cmpd="sng">
                      <a:noFill/>
                      <a:prstDash val="solid"/>
                    </a:lnBlToTr>
                    <a:noFill/>
                  </a:tcPr>
                </a:tc>
                <a:tc gridSpan="6">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rtl="0" fontAlgn="b"/>
                      <a:r>
                        <a:rPr lang="en-US" sz="900" b="0" i="0" u="none" strike="noStrike" dirty="0">
                          <a:solidFill>
                            <a:srgbClr val="000000"/>
                          </a:solidFill>
                          <a:effectLst/>
                          <a:latin typeface="Calibri"/>
                        </a:rPr>
                        <a:t>*n = 8 collected over 4 days; all other are n =6 collected over 3 days</a:t>
                      </a:r>
                    </a:p>
                  </a:txBody>
                  <a:tcPr marL="6258" marR="6258" marT="6258" marB="0" anchor="b">
                    <a:lnL>
                      <a:noFill/>
                    </a:lnL>
                    <a:lnR>
                      <a:noFill/>
                    </a:lnR>
                    <a:lnT w="12700" cap="flat" cmpd="sng" algn="ctr">
                      <a:solidFill>
                        <a:srgbClr val="000000"/>
                      </a:solidFill>
                      <a:prstDash val="solid"/>
                      <a:round/>
                      <a:headEnd type="none" w="med" len="med"/>
                      <a:tailEnd type="none" w="med" len="med"/>
                    </a:lnT>
                    <a:lnB>
                      <a:noFill/>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bl>
          </a:graphicData>
        </a:graphic>
      </p:graphicFrame>
    </p:spTree>
    <p:extLst>
      <p:ext uri="{BB962C8B-B14F-4D97-AF65-F5344CB8AC3E}">
        <p14:creationId xmlns:p14="http://schemas.microsoft.com/office/powerpoint/2010/main" val="320091596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3078" y="0"/>
            <a:ext cx="8915400" cy="1143000"/>
          </a:xfrm>
        </p:spPr>
        <p:txBody>
          <a:bodyPr>
            <a:normAutofit fontScale="90000"/>
          </a:bodyPr>
          <a:lstStyle/>
          <a:p>
            <a:r>
              <a:rPr lang="en-US" sz="4200" dirty="0"/>
              <a:t>Long Island Creek </a:t>
            </a:r>
            <a:r>
              <a:rPr lang="en-US" sz="4200" dirty="0" smtClean="0"/>
              <a:t>Comparison 2011 to 2012</a:t>
            </a:r>
            <a:r>
              <a:rPr lang="en-US" dirty="0"/>
              <a:t/>
            </a:r>
            <a:br>
              <a:rPr lang="en-US" dirty="0"/>
            </a:br>
            <a:r>
              <a:rPr lang="en-US" sz="4200" i="1" dirty="0" err="1" smtClean="0"/>
              <a:t>E.coli</a:t>
            </a:r>
            <a:r>
              <a:rPr lang="en-US" sz="4200" dirty="0" smtClean="0"/>
              <a:t> Results</a:t>
            </a:r>
            <a:endParaRPr lang="en-US" sz="4200" i="1"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14800" y="2362200"/>
            <a:ext cx="4917307" cy="3430680"/>
          </a:xfrm>
          <a:prstGeom prst="rect">
            <a:avLst/>
          </a:prstGeom>
        </p:spPr>
      </p:pic>
      <p:graphicFrame>
        <p:nvGraphicFramePr>
          <p:cNvPr id="7" name="Table 6"/>
          <p:cNvGraphicFramePr>
            <a:graphicFrameLocks noGrp="1"/>
          </p:cNvGraphicFramePr>
          <p:nvPr>
            <p:extLst>
              <p:ext uri="{D42A27DB-BD31-4B8C-83A1-F6EECF244321}">
                <p14:modId xmlns:p14="http://schemas.microsoft.com/office/powerpoint/2010/main" val="3285843572"/>
              </p:ext>
            </p:extLst>
          </p:nvPr>
        </p:nvGraphicFramePr>
        <p:xfrm>
          <a:off x="-152399" y="1295400"/>
          <a:ext cx="4267199" cy="5477545"/>
        </p:xfrm>
        <a:graphic>
          <a:graphicData uri="http://schemas.openxmlformats.org/drawingml/2006/table">
            <a:tbl>
              <a:tblPr/>
              <a:tblGrid>
                <a:gridCol w="731964"/>
                <a:gridCol w="1012291"/>
                <a:gridCol w="856555"/>
                <a:gridCol w="809834"/>
                <a:gridCol w="856555"/>
              </a:tblGrid>
              <a:tr h="165806">
                <a:tc>
                  <a:txBody>
                    <a:bodyPr/>
                    <a:lstStyle/>
                    <a:p>
                      <a:pPr algn="l" fontAlgn="b"/>
                      <a:endParaRPr lang="en-US" sz="900" b="0" i="0" u="none" strike="noStrike" dirty="0">
                        <a:solidFill>
                          <a:srgbClr val="000000"/>
                        </a:solidFill>
                        <a:effectLst/>
                        <a:latin typeface="Calibri"/>
                      </a:endParaRPr>
                    </a:p>
                  </a:txBody>
                  <a:tcPr marL="6294" marR="6294" marT="6294" marB="0" anchor="b">
                    <a:lnL>
                      <a:noFill/>
                    </a:lnL>
                    <a:lnR>
                      <a:noFill/>
                    </a:lnR>
                    <a:lnT>
                      <a:noFill/>
                    </a:lnT>
                    <a:lnB>
                      <a:noFill/>
                    </a:lnB>
                  </a:tcPr>
                </a:tc>
                <a:tc gridSpan="4">
                  <a:txBody>
                    <a:bodyPr/>
                    <a:lstStyle/>
                    <a:p>
                      <a:pPr algn="ctr" fontAlgn="b"/>
                      <a:r>
                        <a:rPr lang="en-US" sz="900" b="0" i="0" u="none" strike="noStrike">
                          <a:solidFill>
                            <a:srgbClr val="000000"/>
                          </a:solidFill>
                          <a:effectLst/>
                          <a:latin typeface="Calibri"/>
                        </a:rPr>
                        <a:t>2011</a:t>
                      </a:r>
                    </a:p>
                  </a:txBody>
                  <a:tcPr marL="6294" marR="6294" marT="6294" marB="0" anchor="b">
                    <a:lnL>
                      <a:noFill/>
                    </a:lnL>
                    <a:lnR>
                      <a:noFill/>
                    </a:lnR>
                    <a:lnT>
                      <a:noFill/>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r>
              <a:tr h="200737">
                <a:tc>
                  <a:txBody>
                    <a:bodyPr/>
                    <a:lstStyle/>
                    <a:p>
                      <a:pPr algn="l" fontAlgn="b"/>
                      <a:endParaRPr lang="en-US" sz="900" b="0" i="0" u="none" strike="noStrike" dirty="0">
                        <a:solidFill>
                          <a:srgbClr val="000000"/>
                        </a:solidFill>
                        <a:effectLst/>
                        <a:latin typeface="Calibri"/>
                      </a:endParaRPr>
                    </a:p>
                  </a:txBody>
                  <a:tcPr marL="6294" marR="6294" marT="6294" marB="0" anchor="b">
                    <a:lnL>
                      <a:noFill/>
                    </a:lnL>
                    <a:lnR>
                      <a:noFill/>
                    </a:lnR>
                    <a:lnT>
                      <a:noFill/>
                    </a:lnT>
                    <a:lnB>
                      <a:noFill/>
                    </a:lnB>
                  </a:tcPr>
                </a:tc>
                <a:tc gridSpan="4">
                  <a:txBody>
                    <a:bodyPr/>
                    <a:lstStyle/>
                    <a:p>
                      <a:pPr algn="ctr" fontAlgn="b"/>
                      <a:r>
                        <a:rPr lang="en-US" sz="900" b="0" i="0" u="none" strike="noStrike" dirty="0">
                          <a:solidFill>
                            <a:srgbClr val="000000"/>
                          </a:solidFill>
                          <a:effectLst/>
                          <a:latin typeface="Calibri"/>
                        </a:rPr>
                        <a:t> E. coli (</a:t>
                      </a:r>
                      <a:r>
                        <a:rPr lang="en-US" sz="900" b="0" i="0" u="none" strike="noStrike" dirty="0" err="1">
                          <a:solidFill>
                            <a:srgbClr val="000000"/>
                          </a:solidFill>
                          <a:effectLst/>
                          <a:latin typeface="Calibri"/>
                        </a:rPr>
                        <a:t>cfu</a:t>
                      </a:r>
                      <a:r>
                        <a:rPr lang="en-US" sz="900" b="0" i="0" u="none" strike="noStrike" dirty="0">
                          <a:solidFill>
                            <a:srgbClr val="000000"/>
                          </a:solidFill>
                          <a:effectLst/>
                          <a:latin typeface="Calibri"/>
                        </a:rPr>
                        <a:t>/100mL)</a:t>
                      </a:r>
                    </a:p>
                  </a:txBody>
                  <a:tcPr marL="6294" marR="6294" marT="6294" marB="0" anchor="b">
                    <a:lnL>
                      <a:noFill/>
                    </a:lnL>
                    <a:lnR>
                      <a:noFill/>
                    </a:lnR>
                    <a:lnT>
                      <a:noFill/>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r>
              <a:tr h="200737">
                <a:tc>
                  <a:txBody>
                    <a:bodyPr/>
                    <a:lstStyle/>
                    <a:p>
                      <a:pPr algn="ctr" rtl="0" fontAlgn="b"/>
                      <a:r>
                        <a:rPr lang="en-US" sz="900" b="0" i="0" u="none" strike="noStrike">
                          <a:solidFill>
                            <a:srgbClr val="000000"/>
                          </a:solidFill>
                          <a:effectLst/>
                          <a:latin typeface="Calibri"/>
                        </a:rPr>
                        <a:t>Sites</a:t>
                      </a:r>
                    </a:p>
                  </a:txBody>
                  <a:tcPr marL="6294" marR="6294" marT="6294" marB="0" anchor="b">
                    <a:lnL>
                      <a:noFill/>
                    </a:lnL>
                    <a:lnR>
                      <a:noFill/>
                    </a:lnR>
                    <a:lnT>
                      <a:noFill/>
                    </a:lnT>
                    <a:lnB>
                      <a:noFill/>
                    </a:lnB>
                  </a:tcPr>
                </a:tc>
                <a:tc>
                  <a:txBody>
                    <a:bodyPr/>
                    <a:lstStyle/>
                    <a:p>
                      <a:pPr algn="ctr" rtl="0" fontAlgn="b"/>
                      <a:r>
                        <a:rPr lang="en-US" sz="900" b="0" i="0" u="none" strike="noStrike" dirty="0">
                          <a:solidFill>
                            <a:srgbClr val="000000"/>
                          </a:solidFill>
                          <a:effectLst/>
                          <a:latin typeface="Calibri"/>
                        </a:rPr>
                        <a:t>7-Jun-11</a:t>
                      </a:r>
                    </a:p>
                  </a:txBody>
                  <a:tcPr marL="6294" marR="6294" marT="6294"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ctr" rtl="0" fontAlgn="b"/>
                      <a:r>
                        <a:rPr lang="en-US" sz="900" b="0" i="0" u="none" strike="noStrike">
                          <a:solidFill>
                            <a:srgbClr val="000000"/>
                          </a:solidFill>
                          <a:effectLst/>
                          <a:latin typeface="Calibri"/>
                        </a:rPr>
                        <a:t>9-Jun-11</a:t>
                      </a:r>
                    </a:p>
                  </a:txBody>
                  <a:tcPr marL="6294" marR="6294" marT="6294"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ctr" rtl="0" fontAlgn="b"/>
                      <a:r>
                        <a:rPr lang="en-US" sz="900" b="0" i="0" u="none" strike="noStrike">
                          <a:solidFill>
                            <a:srgbClr val="000000"/>
                          </a:solidFill>
                          <a:effectLst/>
                          <a:latin typeface="Calibri"/>
                        </a:rPr>
                        <a:t>21-Jun-11</a:t>
                      </a:r>
                    </a:p>
                  </a:txBody>
                  <a:tcPr marL="6294" marR="6294" marT="6294"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ctr" rtl="0" fontAlgn="b"/>
                      <a:r>
                        <a:rPr lang="en-US" sz="900" b="0" i="0" u="none" strike="noStrike">
                          <a:solidFill>
                            <a:srgbClr val="000000"/>
                          </a:solidFill>
                          <a:effectLst/>
                          <a:latin typeface="Calibri"/>
                        </a:rPr>
                        <a:t>23-Jun-11</a:t>
                      </a:r>
                    </a:p>
                  </a:txBody>
                  <a:tcPr marL="6294" marR="6294" marT="6294"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r>
              <a:tr h="147216">
                <a:tc>
                  <a:txBody>
                    <a:bodyPr/>
                    <a:lstStyle/>
                    <a:p>
                      <a:pPr algn="ctr" rtl="0" fontAlgn="b"/>
                      <a:r>
                        <a:rPr lang="en-US" sz="900" b="0" i="0" u="none" strike="noStrike">
                          <a:solidFill>
                            <a:srgbClr val="000000"/>
                          </a:solidFill>
                          <a:effectLst/>
                          <a:latin typeface="Calibri"/>
                        </a:rPr>
                        <a:t>1A</a:t>
                      </a:r>
                    </a:p>
                  </a:txBody>
                  <a:tcPr marL="6294" marR="6294" marT="6294" marB="0" anchor="b">
                    <a:lnL>
                      <a:noFill/>
                    </a:lnL>
                    <a:lnR>
                      <a:noFill/>
                    </a:lnR>
                    <a:lnT>
                      <a:noFill/>
                    </a:lnT>
                    <a:lnB>
                      <a:noFill/>
                    </a:lnB>
                  </a:tcPr>
                </a:tc>
                <a:tc>
                  <a:txBody>
                    <a:bodyPr/>
                    <a:lstStyle/>
                    <a:p>
                      <a:pPr algn="ctr" rtl="0" fontAlgn="b"/>
                      <a:r>
                        <a:rPr lang="en-US" sz="900" b="0" i="0" u="none" strike="noStrike" dirty="0">
                          <a:solidFill>
                            <a:srgbClr val="000000"/>
                          </a:solidFill>
                          <a:effectLst/>
                          <a:latin typeface="Calibri"/>
                        </a:rPr>
                        <a:t>7333</a:t>
                      </a:r>
                    </a:p>
                  </a:txBody>
                  <a:tcPr marL="6294" marR="6294" marT="6294"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ctr" rtl="0" fontAlgn="b"/>
                      <a:r>
                        <a:rPr lang="en-US" sz="900" b="0" i="0" u="none" strike="noStrike">
                          <a:solidFill>
                            <a:srgbClr val="000000"/>
                          </a:solidFill>
                          <a:effectLst/>
                          <a:latin typeface="Calibri"/>
                        </a:rPr>
                        <a:t>-</a:t>
                      </a:r>
                    </a:p>
                  </a:txBody>
                  <a:tcPr marL="6294" marR="6294" marT="6294"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ctr" rtl="0" fontAlgn="b"/>
                      <a:r>
                        <a:rPr lang="en-US" sz="900" b="0" i="0" u="none" strike="noStrike">
                          <a:solidFill>
                            <a:srgbClr val="000000"/>
                          </a:solidFill>
                          <a:effectLst/>
                          <a:latin typeface="Calibri"/>
                        </a:rPr>
                        <a:t>TTC</a:t>
                      </a:r>
                    </a:p>
                  </a:txBody>
                  <a:tcPr marL="6294" marR="6294" marT="6294"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ctr" rtl="0" fontAlgn="b"/>
                      <a:r>
                        <a:rPr lang="en-US" sz="900" b="0" i="0" u="none" strike="noStrike">
                          <a:solidFill>
                            <a:srgbClr val="000000"/>
                          </a:solidFill>
                          <a:effectLst/>
                          <a:latin typeface="Calibri"/>
                        </a:rPr>
                        <a:t>-</a:t>
                      </a:r>
                    </a:p>
                  </a:txBody>
                  <a:tcPr marL="6294" marR="6294" marT="6294" marB="0" anchor="b">
                    <a:lnL>
                      <a:noFill/>
                    </a:lnL>
                    <a:lnR>
                      <a:noFill/>
                    </a:lnR>
                    <a:lnT w="25400" cap="flat" cmpd="dbl" algn="ctr">
                      <a:solidFill>
                        <a:srgbClr val="000000"/>
                      </a:solidFill>
                      <a:prstDash val="solid"/>
                      <a:round/>
                      <a:headEnd type="none" w="med" len="med"/>
                      <a:tailEnd type="none" w="med" len="med"/>
                    </a:lnT>
                    <a:lnB>
                      <a:noFill/>
                    </a:lnB>
                  </a:tcPr>
                </a:tc>
              </a:tr>
              <a:tr h="147216">
                <a:tc>
                  <a:txBody>
                    <a:bodyPr/>
                    <a:lstStyle/>
                    <a:p>
                      <a:pPr algn="ctr" rtl="0" fontAlgn="b"/>
                      <a:r>
                        <a:rPr lang="en-US" sz="900" b="0" i="0" u="none" strike="noStrike">
                          <a:solidFill>
                            <a:srgbClr val="000000"/>
                          </a:solidFill>
                          <a:effectLst/>
                          <a:latin typeface="Calibri"/>
                        </a:rPr>
                        <a:t>1B</a:t>
                      </a:r>
                    </a:p>
                  </a:txBody>
                  <a:tcPr marL="6294" marR="6294" marT="6294" marB="0" anchor="b">
                    <a:lnL>
                      <a:noFill/>
                    </a:lnL>
                    <a:lnR>
                      <a:noFill/>
                    </a:lnR>
                    <a:lnT>
                      <a:noFill/>
                    </a:lnT>
                    <a:lnB>
                      <a:noFill/>
                    </a:lnB>
                  </a:tcPr>
                </a:tc>
                <a:tc>
                  <a:txBody>
                    <a:bodyPr/>
                    <a:lstStyle/>
                    <a:p>
                      <a:pPr algn="ctr" rtl="0" fontAlgn="b"/>
                      <a:r>
                        <a:rPr lang="en-US" sz="900" b="0" i="0" u="none" strike="noStrike" dirty="0">
                          <a:solidFill>
                            <a:srgbClr val="000000"/>
                          </a:solidFill>
                          <a:effectLst/>
                          <a:latin typeface="Calibri"/>
                        </a:rPr>
                        <a:t>900</a:t>
                      </a:r>
                    </a:p>
                  </a:txBody>
                  <a:tcPr marL="6294" marR="6294" marT="6294" marB="0" anchor="b">
                    <a:lnL>
                      <a:noFill/>
                    </a:lnL>
                    <a:lnR>
                      <a:noFill/>
                    </a:lnR>
                    <a:lnT>
                      <a:noFill/>
                    </a:lnT>
                    <a:lnB>
                      <a:noFill/>
                    </a:lnB>
                  </a:tcPr>
                </a:tc>
                <a:tc>
                  <a:txBody>
                    <a:bodyPr/>
                    <a:lstStyle/>
                    <a:p>
                      <a:pPr algn="ctr" rtl="0" fontAlgn="b"/>
                      <a:r>
                        <a:rPr lang="en-US" sz="900" b="0" i="0" u="none" strike="noStrike">
                          <a:solidFill>
                            <a:srgbClr val="000000"/>
                          </a:solidFill>
                          <a:effectLst/>
                          <a:latin typeface="Calibri"/>
                        </a:rPr>
                        <a:t>-</a:t>
                      </a:r>
                    </a:p>
                  </a:txBody>
                  <a:tcPr marL="6294" marR="6294" marT="6294" marB="0" anchor="b">
                    <a:lnL>
                      <a:noFill/>
                    </a:lnL>
                    <a:lnR>
                      <a:noFill/>
                    </a:lnR>
                    <a:lnT>
                      <a:noFill/>
                    </a:lnT>
                    <a:lnB>
                      <a:noFill/>
                    </a:lnB>
                  </a:tcPr>
                </a:tc>
                <a:tc>
                  <a:txBody>
                    <a:bodyPr/>
                    <a:lstStyle/>
                    <a:p>
                      <a:pPr algn="ctr" rtl="0" fontAlgn="b"/>
                      <a:r>
                        <a:rPr lang="en-US" sz="900" b="0" i="0" u="none" strike="noStrike">
                          <a:solidFill>
                            <a:srgbClr val="000000"/>
                          </a:solidFill>
                          <a:effectLst/>
                          <a:latin typeface="Calibri"/>
                        </a:rPr>
                        <a:t>2000</a:t>
                      </a:r>
                    </a:p>
                  </a:txBody>
                  <a:tcPr marL="6294" marR="6294" marT="6294" marB="0" anchor="b">
                    <a:lnL>
                      <a:noFill/>
                    </a:lnL>
                    <a:lnR>
                      <a:noFill/>
                    </a:lnR>
                    <a:lnT>
                      <a:noFill/>
                    </a:lnT>
                    <a:lnB>
                      <a:noFill/>
                    </a:lnB>
                  </a:tcPr>
                </a:tc>
                <a:tc>
                  <a:txBody>
                    <a:bodyPr/>
                    <a:lstStyle/>
                    <a:p>
                      <a:pPr algn="ctr" rtl="0" fontAlgn="b"/>
                      <a:r>
                        <a:rPr lang="en-US" sz="900" b="0" i="0" u="none" strike="noStrike">
                          <a:solidFill>
                            <a:srgbClr val="000000"/>
                          </a:solidFill>
                          <a:effectLst/>
                          <a:latin typeface="Calibri"/>
                        </a:rPr>
                        <a:t>-</a:t>
                      </a:r>
                    </a:p>
                  </a:txBody>
                  <a:tcPr marL="6294" marR="6294" marT="6294" marB="0" anchor="b">
                    <a:lnL>
                      <a:noFill/>
                    </a:lnL>
                    <a:lnR>
                      <a:noFill/>
                    </a:lnR>
                    <a:lnT>
                      <a:noFill/>
                    </a:lnT>
                    <a:lnB>
                      <a:noFill/>
                    </a:lnB>
                  </a:tcPr>
                </a:tc>
              </a:tr>
              <a:tr h="147216">
                <a:tc>
                  <a:txBody>
                    <a:bodyPr/>
                    <a:lstStyle/>
                    <a:p>
                      <a:pPr algn="ctr" rtl="0" fontAlgn="b"/>
                      <a:r>
                        <a:rPr lang="en-US" sz="900" b="0" i="0" u="none" strike="noStrike">
                          <a:solidFill>
                            <a:srgbClr val="000000"/>
                          </a:solidFill>
                          <a:effectLst/>
                          <a:latin typeface="Calibri"/>
                        </a:rPr>
                        <a:t>2A</a:t>
                      </a:r>
                    </a:p>
                  </a:txBody>
                  <a:tcPr marL="6294" marR="6294" marT="6294" marB="0" anchor="b">
                    <a:lnL>
                      <a:noFill/>
                    </a:lnL>
                    <a:lnR>
                      <a:noFill/>
                    </a:lnR>
                    <a:lnT>
                      <a:noFill/>
                    </a:lnT>
                    <a:lnB>
                      <a:noFill/>
                    </a:lnB>
                  </a:tcPr>
                </a:tc>
                <a:tc>
                  <a:txBody>
                    <a:bodyPr/>
                    <a:lstStyle/>
                    <a:p>
                      <a:pPr algn="ctr" rtl="0" fontAlgn="b"/>
                      <a:r>
                        <a:rPr lang="en-US" sz="900" b="0" i="0" u="none" strike="noStrike">
                          <a:solidFill>
                            <a:srgbClr val="000000"/>
                          </a:solidFill>
                          <a:effectLst/>
                          <a:latin typeface="Calibri"/>
                        </a:rPr>
                        <a:t>-</a:t>
                      </a:r>
                    </a:p>
                  </a:txBody>
                  <a:tcPr marL="6294" marR="6294" marT="6294" marB="0" anchor="b">
                    <a:lnL>
                      <a:noFill/>
                    </a:lnL>
                    <a:lnR>
                      <a:noFill/>
                    </a:lnR>
                    <a:lnT>
                      <a:noFill/>
                    </a:lnT>
                    <a:lnB>
                      <a:noFill/>
                    </a:lnB>
                  </a:tcPr>
                </a:tc>
                <a:tc>
                  <a:txBody>
                    <a:bodyPr/>
                    <a:lstStyle/>
                    <a:p>
                      <a:pPr algn="ctr" rtl="0" fontAlgn="b"/>
                      <a:r>
                        <a:rPr lang="en-US" sz="900" b="0" i="0" u="none" strike="noStrike">
                          <a:solidFill>
                            <a:srgbClr val="000000"/>
                          </a:solidFill>
                          <a:effectLst/>
                          <a:latin typeface="Calibri"/>
                        </a:rPr>
                        <a:t>633</a:t>
                      </a:r>
                    </a:p>
                  </a:txBody>
                  <a:tcPr marL="6294" marR="6294" marT="6294" marB="0" anchor="b">
                    <a:lnL>
                      <a:noFill/>
                    </a:lnL>
                    <a:lnR>
                      <a:noFill/>
                    </a:lnR>
                    <a:lnT>
                      <a:noFill/>
                    </a:lnT>
                    <a:lnB>
                      <a:noFill/>
                    </a:lnB>
                  </a:tcPr>
                </a:tc>
                <a:tc>
                  <a:txBody>
                    <a:bodyPr/>
                    <a:lstStyle/>
                    <a:p>
                      <a:pPr algn="ctr" rtl="0" fontAlgn="b"/>
                      <a:r>
                        <a:rPr lang="en-US" sz="900" b="0" i="0" u="none" strike="noStrike">
                          <a:solidFill>
                            <a:srgbClr val="000000"/>
                          </a:solidFill>
                          <a:effectLst/>
                          <a:latin typeface="Calibri"/>
                        </a:rPr>
                        <a:t>4133</a:t>
                      </a:r>
                    </a:p>
                  </a:txBody>
                  <a:tcPr marL="6294" marR="6294" marT="6294" marB="0" anchor="b">
                    <a:lnL>
                      <a:noFill/>
                    </a:lnL>
                    <a:lnR>
                      <a:noFill/>
                    </a:lnR>
                    <a:lnT>
                      <a:noFill/>
                    </a:lnT>
                    <a:lnB>
                      <a:noFill/>
                    </a:lnB>
                  </a:tcPr>
                </a:tc>
                <a:tc>
                  <a:txBody>
                    <a:bodyPr/>
                    <a:lstStyle/>
                    <a:p>
                      <a:pPr algn="ctr" rtl="0" fontAlgn="b"/>
                      <a:r>
                        <a:rPr lang="en-US" sz="900" b="0" i="0" u="none" strike="noStrike">
                          <a:solidFill>
                            <a:srgbClr val="000000"/>
                          </a:solidFill>
                          <a:effectLst/>
                          <a:latin typeface="Calibri"/>
                        </a:rPr>
                        <a:t>2850</a:t>
                      </a:r>
                    </a:p>
                  </a:txBody>
                  <a:tcPr marL="6294" marR="6294" marT="6294" marB="0" anchor="b">
                    <a:lnL>
                      <a:noFill/>
                    </a:lnL>
                    <a:lnR>
                      <a:noFill/>
                    </a:lnR>
                    <a:lnT>
                      <a:noFill/>
                    </a:lnT>
                    <a:lnB>
                      <a:noFill/>
                    </a:lnB>
                  </a:tcPr>
                </a:tc>
              </a:tr>
              <a:tr h="147216">
                <a:tc>
                  <a:txBody>
                    <a:bodyPr/>
                    <a:lstStyle/>
                    <a:p>
                      <a:pPr algn="ctr" rtl="0" fontAlgn="b"/>
                      <a:r>
                        <a:rPr lang="en-US" sz="900" b="0" i="0" u="none" strike="noStrike">
                          <a:solidFill>
                            <a:srgbClr val="000000"/>
                          </a:solidFill>
                          <a:effectLst/>
                          <a:latin typeface="Calibri"/>
                        </a:rPr>
                        <a:t>2B</a:t>
                      </a:r>
                    </a:p>
                  </a:txBody>
                  <a:tcPr marL="6294" marR="6294" marT="6294" marB="0" anchor="b">
                    <a:lnL>
                      <a:noFill/>
                    </a:lnL>
                    <a:lnR>
                      <a:noFill/>
                    </a:lnR>
                    <a:lnT>
                      <a:noFill/>
                    </a:lnT>
                    <a:lnB>
                      <a:noFill/>
                    </a:lnB>
                  </a:tcPr>
                </a:tc>
                <a:tc>
                  <a:txBody>
                    <a:bodyPr/>
                    <a:lstStyle/>
                    <a:p>
                      <a:pPr algn="ctr" rtl="0" fontAlgn="b"/>
                      <a:r>
                        <a:rPr lang="en-US" sz="900" b="0" i="0" u="none" strike="noStrike" dirty="0">
                          <a:solidFill>
                            <a:srgbClr val="000000"/>
                          </a:solidFill>
                          <a:effectLst/>
                          <a:latin typeface="Calibri"/>
                        </a:rPr>
                        <a:t>-</a:t>
                      </a:r>
                    </a:p>
                  </a:txBody>
                  <a:tcPr marL="6294" marR="6294" marT="6294" marB="0" anchor="b">
                    <a:lnL>
                      <a:noFill/>
                    </a:lnL>
                    <a:lnR>
                      <a:noFill/>
                    </a:lnR>
                    <a:lnT>
                      <a:noFill/>
                    </a:lnT>
                    <a:lnB>
                      <a:noFill/>
                    </a:lnB>
                  </a:tcPr>
                </a:tc>
                <a:tc>
                  <a:txBody>
                    <a:bodyPr/>
                    <a:lstStyle/>
                    <a:p>
                      <a:pPr algn="ctr" rtl="0" fontAlgn="b"/>
                      <a:r>
                        <a:rPr lang="en-US" sz="900" b="0" i="0" u="none" strike="noStrike">
                          <a:solidFill>
                            <a:srgbClr val="000000"/>
                          </a:solidFill>
                          <a:effectLst/>
                          <a:latin typeface="Calibri"/>
                        </a:rPr>
                        <a:t>-</a:t>
                      </a:r>
                    </a:p>
                  </a:txBody>
                  <a:tcPr marL="6294" marR="6294" marT="6294" marB="0" anchor="b">
                    <a:lnL>
                      <a:noFill/>
                    </a:lnL>
                    <a:lnR>
                      <a:noFill/>
                    </a:lnR>
                    <a:lnT>
                      <a:noFill/>
                    </a:lnT>
                    <a:lnB>
                      <a:noFill/>
                    </a:lnB>
                  </a:tcPr>
                </a:tc>
                <a:tc>
                  <a:txBody>
                    <a:bodyPr/>
                    <a:lstStyle/>
                    <a:p>
                      <a:pPr algn="ctr" rtl="0" fontAlgn="b"/>
                      <a:r>
                        <a:rPr lang="en-US" sz="900" b="0" i="0" u="none" strike="noStrike">
                          <a:solidFill>
                            <a:srgbClr val="000000"/>
                          </a:solidFill>
                          <a:effectLst/>
                          <a:latin typeface="Calibri"/>
                        </a:rPr>
                        <a:t>1733</a:t>
                      </a:r>
                    </a:p>
                  </a:txBody>
                  <a:tcPr marL="6294" marR="6294" marT="6294" marB="0" anchor="b">
                    <a:lnL>
                      <a:noFill/>
                    </a:lnL>
                    <a:lnR>
                      <a:noFill/>
                    </a:lnR>
                    <a:lnT>
                      <a:noFill/>
                    </a:lnT>
                    <a:lnB>
                      <a:noFill/>
                    </a:lnB>
                  </a:tcPr>
                </a:tc>
                <a:tc>
                  <a:txBody>
                    <a:bodyPr/>
                    <a:lstStyle/>
                    <a:p>
                      <a:pPr algn="ctr" rtl="0" fontAlgn="b"/>
                      <a:r>
                        <a:rPr lang="en-US" sz="900" b="0" i="0" u="none" strike="noStrike">
                          <a:solidFill>
                            <a:srgbClr val="000000"/>
                          </a:solidFill>
                          <a:effectLst/>
                          <a:latin typeface="Calibri"/>
                        </a:rPr>
                        <a:t>2733</a:t>
                      </a:r>
                    </a:p>
                  </a:txBody>
                  <a:tcPr marL="6294" marR="6294" marT="6294" marB="0" anchor="b">
                    <a:lnL>
                      <a:noFill/>
                    </a:lnL>
                    <a:lnR>
                      <a:noFill/>
                    </a:lnR>
                    <a:lnT>
                      <a:noFill/>
                    </a:lnT>
                    <a:lnB>
                      <a:noFill/>
                    </a:lnB>
                  </a:tcPr>
                </a:tc>
              </a:tr>
              <a:tr h="147216">
                <a:tc>
                  <a:txBody>
                    <a:bodyPr/>
                    <a:lstStyle/>
                    <a:p>
                      <a:pPr algn="ctr" rtl="0" fontAlgn="b"/>
                      <a:r>
                        <a:rPr lang="en-US" sz="900" b="0" i="0" u="none" strike="noStrike">
                          <a:solidFill>
                            <a:srgbClr val="000000"/>
                          </a:solidFill>
                          <a:effectLst/>
                          <a:latin typeface="Calibri"/>
                        </a:rPr>
                        <a:t>3A</a:t>
                      </a:r>
                    </a:p>
                  </a:txBody>
                  <a:tcPr marL="6294" marR="6294" marT="6294" marB="0" anchor="b">
                    <a:lnL>
                      <a:noFill/>
                    </a:lnL>
                    <a:lnR>
                      <a:noFill/>
                    </a:lnR>
                    <a:lnT>
                      <a:noFill/>
                    </a:lnT>
                    <a:lnB>
                      <a:noFill/>
                    </a:lnB>
                  </a:tcPr>
                </a:tc>
                <a:tc>
                  <a:txBody>
                    <a:bodyPr/>
                    <a:lstStyle/>
                    <a:p>
                      <a:pPr algn="ctr" rtl="0" fontAlgn="b"/>
                      <a:r>
                        <a:rPr lang="en-US" sz="900" b="0" i="0" u="none" strike="noStrike">
                          <a:solidFill>
                            <a:srgbClr val="000000"/>
                          </a:solidFill>
                          <a:effectLst/>
                          <a:latin typeface="Calibri"/>
                        </a:rPr>
                        <a:t>1267</a:t>
                      </a:r>
                    </a:p>
                  </a:txBody>
                  <a:tcPr marL="6294" marR="6294" marT="6294" marB="0" anchor="b">
                    <a:lnL>
                      <a:noFill/>
                    </a:lnL>
                    <a:lnR>
                      <a:noFill/>
                    </a:lnR>
                    <a:lnT>
                      <a:noFill/>
                    </a:lnT>
                    <a:lnB>
                      <a:noFill/>
                    </a:lnB>
                  </a:tcPr>
                </a:tc>
                <a:tc>
                  <a:txBody>
                    <a:bodyPr/>
                    <a:lstStyle/>
                    <a:p>
                      <a:pPr algn="ctr" rtl="0" fontAlgn="b"/>
                      <a:r>
                        <a:rPr lang="en-US" sz="900" b="0" i="0" u="none" strike="noStrike" dirty="0">
                          <a:solidFill>
                            <a:srgbClr val="000000"/>
                          </a:solidFill>
                          <a:effectLst/>
                          <a:latin typeface="Calibri"/>
                        </a:rPr>
                        <a:t>-</a:t>
                      </a:r>
                    </a:p>
                  </a:txBody>
                  <a:tcPr marL="6294" marR="6294" marT="6294" marB="0" anchor="b">
                    <a:lnL>
                      <a:noFill/>
                    </a:lnL>
                    <a:lnR>
                      <a:noFill/>
                    </a:lnR>
                    <a:lnT>
                      <a:noFill/>
                    </a:lnT>
                    <a:lnB>
                      <a:noFill/>
                    </a:lnB>
                  </a:tcPr>
                </a:tc>
                <a:tc>
                  <a:txBody>
                    <a:bodyPr/>
                    <a:lstStyle/>
                    <a:p>
                      <a:pPr algn="ctr" rtl="0" fontAlgn="b"/>
                      <a:r>
                        <a:rPr lang="en-US" sz="900" b="0" i="0" u="none" strike="noStrike">
                          <a:solidFill>
                            <a:srgbClr val="000000"/>
                          </a:solidFill>
                          <a:effectLst/>
                          <a:latin typeface="Calibri"/>
                        </a:rPr>
                        <a:t>-</a:t>
                      </a:r>
                    </a:p>
                  </a:txBody>
                  <a:tcPr marL="6294" marR="6294" marT="6294" marB="0" anchor="b">
                    <a:lnL>
                      <a:noFill/>
                    </a:lnL>
                    <a:lnR>
                      <a:noFill/>
                    </a:lnR>
                    <a:lnT>
                      <a:noFill/>
                    </a:lnT>
                    <a:lnB>
                      <a:noFill/>
                    </a:lnB>
                  </a:tcPr>
                </a:tc>
                <a:tc>
                  <a:txBody>
                    <a:bodyPr/>
                    <a:lstStyle/>
                    <a:p>
                      <a:pPr algn="ctr" rtl="0" fontAlgn="b"/>
                      <a:r>
                        <a:rPr lang="en-US" sz="900" b="0" i="0" u="none" strike="noStrike">
                          <a:solidFill>
                            <a:srgbClr val="000000"/>
                          </a:solidFill>
                          <a:effectLst/>
                          <a:latin typeface="Calibri"/>
                        </a:rPr>
                        <a:t>4900</a:t>
                      </a:r>
                    </a:p>
                  </a:txBody>
                  <a:tcPr marL="6294" marR="6294" marT="6294" marB="0" anchor="b">
                    <a:lnL>
                      <a:noFill/>
                    </a:lnL>
                    <a:lnR>
                      <a:noFill/>
                    </a:lnR>
                    <a:lnT>
                      <a:noFill/>
                    </a:lnT>
                    <a:lnB>
                      <a:noFill/>
                    </a:lnB>
                  </a:tcPr>
                </a:tc>
              </a:tr>
              <a:tr h="147216">
                <a:tc>
                  <a:txBody>
                    <a:bodyPr/>
                    <a:lstStyle/>
                    <a:p>
                      <a:pPr algn="ctr" rtl="0" fontAlgn="b"/>
                      <a:r>
                        <a:rPr lang="en-US" sz="900" b="0" i="0" u="none" strike="noStrike">
                          <a:solidFill>
                            <a:srgbClr val="000000"/>
                          </a:solidFill>
                          <a:effectLst/>
                          <a:latin typeface="Calibri"/>
                        </a:rPr>
                        <a:t>3B</a:t>
                      </a:r>
                    </a:p>
                  </a:txBody>
                  <a:tcPr marL="6294" marR="6294" marT="6294" marB="0" anchor="b">
                    <a:lnL>
                      <a:noFill/>
                    </a:lnL>
                    <a:lnR>
                      <a:noFill/>
                    </a:lnR>
                    <a:lnT>
                      <a:noFill/>
                    </a:lnT>
                    <a:lnB>
                      <a:noFill/>
                    </a:lnB>
                  </a:tcPr>
                </a:tc>
                <a:tc>
                  <a:txBody>
                    <a:bodyPr/>
                    <a:lstStyle/>
                    <a:p>
                      <a:pPr algn="ctr" rtl="0" fontAlgn="b"/>
                      <a:r>
                        <a:rPr lang="en-US" sz="900" b="0" i="0" u="none" strike="noStrike">
                          <a:solidFill>
                            <a:srgbClr val="000000"/>
                          </a:solidFill>
                          <a:effectLst/>
                          <a:latin typeface="Calibri"/>
                        </a:rPr>
                        <a:t>400</a:t>
                      </a:r>
                    </a:p>
                  </a:txBody>
                  <a:tcPr marL="6294" marR="6294" marT="6294" marB="0" anchor="b">
                    <a:lnL>
                      <a:noFill/>
                    </a:lnL>
                    <a:lnR>
                      <a:noFill/>
                    </a:lnR>
                    <a:lnT>
                      <a:noFill/>
                    </a:lnT>
                    <a:lnB>
                      <a:noFill/>
                    </a:lnB>
                  </a:tcPr>
                </a:tc>
                <a:tc>
                  <a:txBody>
                    <a:bodyPr/>
                    <a:lstStyle/>
                    <a:p>
                      <a:pPr algn="ctr" rtl="0" fontAlgn="b"/>
                      <a:r>
                        <a:rPr lang="en-US" sz="900" b="0" i="0" u="none" strike="noStrike">
                          <a:solidFill>
                            <a:srgbClr val="000000"/>
                          </a:solidFill>
                          <a:effectLst/>
                          <a:latin typeface="Calibri"/>
                        </a:rPr>
                        <a:t>-</a:t>
                      </a:r>
                    </a:p>
                  </a:txBody>
                  <a:tcPr marL="6294" marR="6294" marT="6294" marB="0" anchor="b">
                    <a:lnL>
                      <a:noFill/>
                    </a:lnL>
                    <a:lnR>
                      <a:noFill/>
                    </a:lnR>
                    <a:lnT>
                      <a:noFill/>
                    </a:lnT>
                    <a:lnB>
                      <a:noFill/>
                    </a:lnB>
                  </a:tcPr>
                </a:tc>
                <a:tc>
                  <a:txBody>
                    <a:bodyPr/>
                    <a:lstStyle/>
                    <a:p>
                      <a:pPr algn="ctr" rtl="0" fontAlgn="b"/>
                      <a:r>
                        <a:rPr lang="en-US" sz="900" b="0" i="0" u="none" strike="noStrike">
                          <a:solidFill>
                            <a:srgbClr val="000000"/>
                          </a:solidFill>
                          <a:effectLst/>
                          <a:latin typeface="Calibri"/>
                        </a:rPr>
                        <a:t>-</a:t>
                      </a:r>
                    </a:p>
                  </a:txBody>
                  <a:tcPr marL="6294" marR="6294" marT="6294" marB="0" anchor="b">
                    <a:lnL>
                      <a:noFill/>
                    </a:lnL>
                    <a:lnR>
                      <a:noFill/>
                    </a:lnR>
                    <a:lnT>
                      <a:noFill/>
                    </a:lnT>
                    <a:lnB>
                      <a:noFill/>
                    </a:lnB>
                  </a:tcPr>
                </a:tc>
                <a:tc>
                  <a:txBody>
                    <a:bodyPr/>
                    <a:lstStyle/>
                    <a:p>
                      <a:pPr algn="ctr" rtl="0" fontAlgn="b"/>
                      <a:r>
                        <a:rPr lang="en-US" sz="900" b="0" i="0" u="none" strike="noStrike">
                          <a:solidFill>
                            <a:srgbClr val="000000"/>
                          </a:solidFill>
                          <a:effectLst/>
                          <a:latin typeface="Calibri"/>
                        </a:rPr>
                        <a:t>1200</a:t>
                      </a:r>
                    </a:p>
                  </a:txBody>
                  <a:tcPr marL="6294" marR="6294" marT="6294" marB="0" anchor="b">
                    <a:lnL>
                      <a:noFill/>
                    </a:lnL>
                    <a:lnR>
                      <a:noFill/>
                    </a:lnR>
                    <a:lnT>
                      <a:noFill/>
                    </a:lnT>
                    <a:lnB>
                      <a:noFill/>
                    </a:lnB>
                  </a:tcPr>
                </a:tc>
              </a:tr>
              <a:tr h="147216">
                <a:tc>
                  <a:txBody>
                    <a:bodyPr/>
                    <a:lstStyle/>
                    <a:p>
                      <a:pPr algn="ctr" rtl="0" fontAlgn="b"/>
                      <a:r>
                        <a:rPr lang="en-US" sz="900" b="0" i="0" u="none" strike="noStrike">
                          <a:solidFill>
                            <a:srgbClr val="000000"/>
                          </a:solidFill>
                          <a:effectLst/>
                          <a:latin typeface="Calibri"/>
                        </a:rPr>
                        <a:t>4A</a:t>
                      </a:r>
                    </a:p>
                  </a:txBody>
                  <a:tcPr marL="6294" marR="6294" marT="6294" marB="0" anchor="b">
                    <a:lnL>
                      <a:noFill/>
                    </a:lnL>
                    <a:lnR>
                      <a:noFill/>
                    </a:lnR>
                    <a:lnT>
                      <a:noFill/>
                    </a:lnT>
                    <a:lnB>
                      <a:noFill/>
                    </a:lnB>
                  </a:tcPr>
                </a:tc>
                <a:tc>
                  <a:txBody>
                    <a:bodyPr/>
                    <a:lstStyle/>
                    <a:p>
                      <a:pPr algn="ctr" rtl="0" fontAlgn="b"/>
                      <a:r>
                        <a:rPr lang="en-US" sz="900" b="0" i="0" u="none" strike="noStrike">
                          <a:solidFill>
                            <a:srgbClr val="000000"/>
                          </a:solidFill>
                          <a:effectLst/>
                          <a:latin typeface="Calibri"/>
                        </a:rPr>
                        <a:t>933</a:t>
                      </a:r>
                    </a:p>
                  </a:txBody>
                  <a:tcPr marL="6294" marR="6294" marT="6294" marB="0" anchor="b">
                    <a:lnL>
                      <a:noFill/>
                    </a:lnL>
                    <a:lnR>
                      <a:noFill/>
                    </a:lnR>
                    <a:lnT>
                      <a:noFill/>
                    </a:lnT>
                    <a:lnB>
                      <a:noFill/>
                    </a:lnB>
                  </a:tcPr>
                </a:tc>
                <a:tc>
                  <a:txBody>
                    <a:bodyPr/>
                    <a:lstStyle/>
                    <a:p>
                      <a:pPr algn="ctr" rtl="0" fontAlgn="b"/>
                      <a:r>
                        <a:rPr lang="en-US" sz="900" b="0" i="0" u="none" strike="noStrike">
                          <a:solidFill>
                            <a:srgbClr val="000000"/>
                          </a:solidFill>
                          <a:effectLst/>
                          <a:latin typeface="Calibri"/>
                        </a:rPr>
                        <a:t>-</a:t>
                      </a:r>
                    </a:p>
                  </a:txBody>
                  <a:tcPr marL="6294" marR="6294" marT="6294" marB="0" anchor="b">
                    <a:lnL>
                      <a:noFill/>
                    </a:lnL>
                    <a:lnR>
                      <a:noFill/>
                    </a:lnR>
                    <a:lnT>
                      <a:noFill/>
                    </a:lnT>
                    <a:lnB>
                      <a:noFill/>
                    </a:lnB>
                  </a:tcPr>
                </a:tc>
                <a:tc>
                  <a:txBody>
                    <a:bodyPr/>
                    <a:lstStyle/>
                    <a:p>
                      <a:pPr algn="ctr" rtl="0" fontAlgn="b"/>
                      <a:r>
                        <a:rPr lang="en-US" sz="900" b="0" i="0" u="none" strike="noStrike">
                          <a:solidFill>
                            <a:srgbClr val="000000"/>
                          </a:solidFill>
                          <a:effectLst/>
                          <a:latin typeface="Calibri"/>
                        </a:rPr>
                        <a:t>-</a:t>
                      </a:r>
                    </a:p>
                  </a:txBody>
                  <a:tcPr marL="6294" marR="6294" marT="6294" marB="0" anchor="b">
                    <a:lnL>
                      <a:noFill/>
                    </a:lnL>
                    <a:lnR>
                      <a:noFill/>
                    </a:lnR>
                    <a:lnT>
                      <a:noFill/>
                    </a:lnT>
                    <a:lnB>
                      <a:noFill/>
                    </a:lnB>
                  </a:tcPr>
                </a:tc>
                <a:tc>
                  <a:txBody>
                    <a:bodyPr/>
                    <a:lstStyle/>
                    <a:p>
                      <a:pPr algn="ctr" rtl="0" fontAlgn="b"/>
                      <a:r>
                        <a:rPr lang="en-US" sz="900" b="0" i="0" u="none" strike="noStrike">
                          <a:solidFill>
                            <a:srgbClr val="000000"/>
                          </a:solidFill>
                          <a:effectLst/>
                          <a:latin typeface="Calibri"/>
                        </a:rPr>
                        <a:t>4200</a:t>
                      </a:r>
                    </a:p>
                  </a:txBody>
                  <a:tcPr marL="6294" marR="6294" marT="6294" marB="0" anchor="b">
                    <a:lnL>
                      <a:noFill/>
                    </a:lnL>
                    <a:lnR>
                      <a:noFill/>
                    </a:lnR>
                    <a:lnT>
                      <a:noFill/>
                    </a:lnT>
                    <a:lnB>
                      <a:noFill/>
                    </a:lnB>
                  </a:tcPr>
                </a:tc>
              </a:tr>
              <a:tr h="147216">
                <a:tc>
                  <a:txBody>
                    <a:bodyPr/>
                    <a:lstStyle/>
                    <a:p>
                      <a:pPr algn="ctr" rtl="0" fontAlgn="b"/>
                      <a:r>
                        <a:rPr lang="en-US" sz="900" b="0" i="0" u="none" strike="noStrike">
                          <a:solidFill>
                            <a:srgbClr val="000000"/>
                          </a:solidFill>
                          <a:effectLst/>
                          <a:latin typeface="Calibri"/>
                        </a:rPr>
                        <a:t>4B</a:t>
                      </a:r>
                    </a:p>
                  </a:txBody>
                  <a:tcPr marL="6294" marR="6294" marT="6294" marB="0" anchor="b">
                    <a:lnL>
                      <a:noFill/>
                    </a:lnL>
                    <a:lnR>
                      <a:noFill/>
                    </a:lnR>
                    <a:lnT>
                      <a:noFill/>
                    </a:lnT>
                    <a:lnB>
                      <a:noFill/>
                    </a:lnB>
                  </a:tcPr>
                </a:tc>
                <a:tc>
                  <a:txBody>
                    <a:bodyPr/>
                    <a:lstStyle/>
                    <a:p>
                      <a:pPr algn="ctr" rtl="0" fontAlgn="b"/>
                      <a:r>
                        <a:rPr lang="en-US" sz="900" b="0" i="0" u="none" strike="noStrike">
                          <a:solidFill>
                            <a:srgbClr val="000000"/>
                          </a:solidFill>
                          <a:effectLst/>
                          <a:latin typeface="Calibri"/>
                        </a:rPr>
                        <a:t>833</a:t>
                      </a:r>
                    </a:p>
                  </a:txBody>
                  <a:tcPr marL="6294" marR="6294" marT="6294" marB="0" anchor="b">
                    <a:lnL>
                      <a:noFill/>
                    </a:lnL>
                    <a:lnR>
                      <a:noFill/>
                    </a:lnR>
                    <a:lnT>
                      <a:noFill/>
                    </a:lnT>
                    <a:lnB>
                      <a:noFill/>
                    </a:lnB>
                  </a:tcPr>
                </a:tc>
                <a:tc>
                  <a:txBody>
                    <a:bodyPr/>
                    <a:lstStyle/>
                    <a:p>
                      <a:pPr algn="ctr" rtl="0" fontAlgn="b"/>
                      <a:r>
                        <a:rPr lang="en-US" sz="900" b="0" i="0" u="none" strike="noStrike" dirty="0">
                          <a:solidFill>
                            <a:srgbClr val="000000"/>
                          </a:solidFill>
                          <a:effectLst/>
                          <a:latin typeface="Calibri"/>
                        </a:rPr>
                        <a:t>-</a:t>
                      </a:r>
                    </a:p>
                  </a:txBody>
                  <a:tcPr marL="6294" marR="6294" marT="6294" marB="0" anchor="b">
                    <a:lnL>
                      <a:noFill/>
                    </a:lnL>
                    <a:lnR>
                      <a:noFill/>
                    </a:lnR>
                    <a:lnT>
                      <a:noFill/>
                    </a:lnT>
                    <a:lnB>
                      <a:noFill/>
                    </a:lnB>
                  </a:tcPr>
                </a:tc>
                <a:tc>
                  <a:txBody>
                    <a:bodyPr/>
                    <a:lstStyle/>
                    <a:p>
                      <a:pPr algn="ctr" rtl="0" fontAlgn="b"/>
                      <a:r>
                        <a:rPr lang="en-US" sz="900" b="0" i="0" u="none" strike="noStrike">
                          <a:solidFill>
                            <a:srgbClr val="000000"/>
                          </a:solidFill>
                          <a:effectLst/>
                          <a:latin typeface="Calibri"/>
                        </a:rPr>
                        <a:t>-</a:t>
                      </a:r>
                    </a:p>
                  </a:txBody>
                  <a:tcPr marL="6294" marR="6294" marT="6294" marB="0" anchor="b">
                    <a:lnL>
                      <a:noFill/>
                    </a:lnL>
                    <a:lnR>
                      <a:noFill/>
                    </a:lnR>
                    <a:lnT>
                      <a:noFill/>
                    </a:lnT>
                    <a:lnB>
                      <a:noFill/>
                    </a:lnB>
                  </a:tcPr>
                </a:tc>
                <a:tc>
                  <a:txBody>
                    <a:bodyPr/>
                    <a:lstStyle/>
                    <a:p>
                      <a:pPr algn="ctr" rtl="0" fontAlgn="b"/>
                      <a:r>
                        <a:rPr lang="en-US" sz="900" b="0" i="0" u="none" strike="noStrike">
                          <a:solidFill>
                            <a:srgbClr val="000000"/>
                          </a:solidFill>
                          <a:effectLst/>
                          <a:latin typeface="Calibri"/>
                        </a:rPr>
                        <a:t>4166</a:t>
                      </a:r>
                    </a:p>
                  </a:txBody>
                  <a:tcPr marL="6294" marR="6294" marT="6294" marB="0" anchor="b">
                    <a:lnL>
                      <a:noFill/>
                    </a:lnL>
                    <a:lnR>
                      <a:noFill/>
                    </a:lnR>
                    <a:lnT>
                      <a:noFill/>
                    </a:lnT>
                    <a:lnB>
                      <a:noFill/>
                    </a:lnB>
                  </a:tcPr>
                </a:tc>
              </a:tr>
              <a:tr h="147216">
                <a:tc>
                  <a:txBody>
                    <a:bodyPr/>
                    <a:lstStyle/>
                    <a:p>
                      <a:pPr algn="ctr" rtl="0" fontAlgn="b"/>
                      <a:r>
                        <a:rPr lang="en-US" sz="900" b="0" i="0" u="none" strike="noStrike">
                          <a:solidFill>
                            <a:srgbClr val="000000"/>
                          </a:solidFill>
                          <a:effectLst/>
                          <a:latin typeface="Calibri"/>
                        </a:rPr>
                        <a:t>5A</a:t>
                      </a:r>
                    </a:p>
                  </a:txBody>
                  <a:tcPr marL="6294" marR="6294" marT="6294" marB="0" anchor="b">
                    <a:lnL>
                      <a:noFill/>
                    </a:lnL>
                    <a:lnR>
                      <a:noFill/>
                    </a:lnR>
                    <a:lnT>
                      <a:noFill/>
                    </a:lnT>
                    <a:lnB>
                      <a:noFill/>
                    </a:lnB>
                  </a:tcPr>
                </a:tc>
                <a:tc>
                  <a:txBody>
                    <a:bodyPr/>
                    <a:lstStyle/>
                    <a:p>
                      <a:pPr algn="ctr" rtl="0" fontAlgn="b"/>
                      <a:r>
                        <a:rPr lang="en-US" sz="900" b="0" i="0" u="none" strike="noStrike">
                          <a:solidFill>
                            <a:srgbClr val="000000"/>
                          </a:solidFill>
                          <a:effectLst/>
                          <a:latin typeface="Calibri"/>
                        </a:rPr>
                        <a:t>967</a:t>
                      </a:r>
                    </a:p>
                  </a:txBody>
                  <a:tcPr marL="6294" marR="6294" marT="6294" marB="0" anchor="b">
                    <a:lnL>
                      <a:noFill/>
                    </a:lnL>
                    <a:lnR>
                      <a:noFill/>
                    </a:lnR>
                    <a:lnT>
                      <a:noFill/>
                    </a:lnT>
                    <a:lnB>
                      <a:noFill/>
                    </a:lnB>
                  </a:tcPr>
                </a:tc>
                <a:tc>
                  <a:txBody>
                    <a:bodyPr/>
                    <a:lstStyle/>
                    <a:p>
                      <a:pPr algn="ctr" rtl="0" fontAlgn="b"/>
                      <a:r>
                        <a:rPr lang="en-US" sz="900" b="0" i="0" u="none" strike="noStrike" dirty="0">
                          <a:solidFill>
                            <a:srgbClr val="000000"/>
                          </a:solidFill>
                          <a:effectLst/>
                          <a:latin typeface="Calibri"/>
                        </a:rPr>
                        <a:t>-</a:t>
                      </a:r>
                    </a:p>
                  </a:txBody>
                  <a:tcPr marL="6294" marR="6294" marT="6294" marB="0" anchor="b">
                    <a:lnL>
                      <a:noFill/>
                    </a:lnL>
                    <a:lnR>
                      <a:noFill/>
                    </a:lnR>
                    <a:lnT>
                      <a:noFill/>
                    </a:lnT>
                    <a:lnB>
                      <a:noFill/>
                    </a:lnB>
                  </a:tcPr>
                </a:tc>
                <a:tc>
                  <a:txBody>
                    <a:bodyPr/>
                    <a:lstStyle/>
                    <a:p>
                      <a:pPr algn="ctr" rtl="0" fontAlgn="b"/>
                      <a:r>
                        <a:rPr lang="en-US" sz="900" b="0" i="0" u="none" strike="noStrike">
                          <a:solidFill>
                            <a:srgbClr val="000000"/>
                          </a:solidFill>
                          <a:effectLst/>
                          <a:latin typeface="Calibri"/>
                        </a:rPr>
                        <a:t>1500</a:t>
                      </a:r>
                    </a:p>
                  </a:txBody>
                  <a:tcPr marL="6294" marR="6294" marT="6294" marB="0" anchor="b">
                    <a:lnL>
                      <a:noFill/>
                    </a:lnL>
                    <a:lnR>
                      <a:noFill/>
                    </a:lnR>
                    <a:lnT>
                      <a:noFill/>
                    </a:lnT>
                    <a:lnB>
                      <a:noFill/>
                    </a:lnB>
                  </a:tcPr>
                </a:tc>
                <a:tc>
                  <a:txBody>
                    <a:bodyPr/>
                    <a:lstStyle/>
                    <a:p>
                      <a:pPr algn="ctr" rtl="0" fontAlgn="b"/>
                      <a:r>
                        <a:rPr lang="en-US" sz="900" b="0" i="0" u="none" strike="noStrike">
                          <a:solidFill>
                            <a:srgbClr val="000000"/>
                          </a:solidFill>
                          <a:effectLst/>
                          <a:latin typeface="Calibri"/>
                        </a:rPr>
                        <a:t>-</a:t>
                      </a:r>
                    </a:p>
                  </a:txBody>
                  <a:tcPr marL="6294" marR="6294" marT="6294" marB="0" anchor="b">
                    <a:lnL>
                      <a:noFill/>
                    </a:lnL>
                    <a:lnR>
                      <a:noFill/>
                    </a:lnR>
                    <a:lnT>
                      <a:noFill/>
                    </a:lnT>
                    <a:lnB>
                      <a:noFill/>
                    </a:lnB>
                  </a:tcPr>
                </a:tc>
              </a:tr>
              <a:tr h="147216">
                <a:tc>
                  <a:txBody>
                    <a:bodyPr/>
                    <a:lstStyle/>
                    <a:p>
                      <a:pPr algn="ctr" rtl="0" fontAlgn="b"/>
                      <a:r>
                        <a:rPr lang="en-US" sz="900" b="0" i="0" u="none" strike="noStrike">
                          <a:solidFill>
                            <a:srgbClr val="000000"/>
                          </a:solidFill>
                          <a:effectLst/>
                          <a:latin typeface="Calibri"/>
                        </a:rPr>
                        <a:t>5B</a:t>
                      </a:r>
                    </a:p>
                  </a:txBody>
                  <a:tcPr marL="6294" marR="6294" marT="6294" marB="0" anchor="b">
                    <a:lnL>
                      <a:noFill/>
                    </a:lnL>
                    <a:lnR>
                      <a:noFill/>
                    </a:lnR>
                    <a:lnT>
                      <a:noFill/>
                    </a:lnT>
                    <a:lnB>
                      <a:noFill/>
                    </a:lnB>
                  </a:tcPr>
                </a:tc>
                <a:tc>
                  <a:txBody>
                    <a:bodyPr/>
                    <a:lstStyle/>
                    <a:p>
                      <a:pPr algn="ctr" rtl="0" fontAlgn="b"/>
                      <a:r>
                        <a:rPr lang="en-US" sz="900" b="0" i="0" u="none" strike="noStrike">
                          <a:solidFill>
                            <a:srgbClr val="000000"/>
                          </a:solidFill>
                          <a:effectLst/>
                          <a:latin typeface="Calibri"/>
                        </a:rPr>
                        <a:t>600</a:t>
                      </a:r>
                    </a:p>
                  </a:txBody>
                  <a:tcPr marL="6294" marR="6294" marT="6294" marB="0" anchor="b">
                    <a:lnL>
                      <a:noFill/>
                    </a:lnL>
                    <a:lnR>
                      <a:noFill/>
                    </a:lnR>
                    <a:lnT>
                      <a:noFill/>
                    </a:lnT>
                    <a:lnB>
                      <a:noFill/>
                    </a:lnB>
                  </a:tcPr>
                </a:tc>
                <a:tc>
                  <a:txBody>
                    <a:bodyPr/>
                    <a:lstStyle/>
                    <a:p>
                      <a:pPr algn="ctr" rtl="0" fontAlgn="b"/>
                      <a:r>
                        <a:rPr lang="en-US" sz="900" b="0" i="0" u="none" strike="noStrike">
                          <a:solidFill>
                            <a:srgbClr val="000000"/>
                          </a:solidFill>
                          <a:effectLst/>
                          <a:latin typeface="Calibri"/>
                        </a:rPr>
                        <a:t>-</a:t>
                      </a:r>
                    </a:p>
                  </a:txBody>
                  <a:tcPr marL="6294" marR="6294" marT="6294" marB="0" anchor="b">
                    <a:lnL>
                      <a:noFill/>
                    </a:lnL>
                    <a:lnR>
                      <a:noFill/>
                    </a:lnR>
                    <a:lnT>
                      <a:noFill/>
                    </a:lnT>
                    <a:lnB>
                      <a:noFill/>
                    </a:lnB>
                  </a:tcPr>
                </a:tc>
                <a:tc>
                  <a:txBody>
                    <a:bodyPr/>
                    <a:lstStyle/>
                    <a:p>
                      <a:pPr algn="ctr" rtl="0" fontAlgn="b"/>
                      <a:r>
                        <a:rPr lang="en-US" sz="900" b="0" i="0" u="none" strike="noStrike">
                          <a:solidFill>
                            <a:srgbClr val="000000"/>
                          </a:solidFill>
                          <a:effectLst/>
                          <a:latin typeface="Calibri"/>
                        </a:rPr>
                        <a:t>1133</a:t>
                      </a:r>
                    </a:p>
                  </a:txBody>
                  <a:tcPr marL="6294" marR="6294" marT="6294" marB="0" anchor="b">
                    <a:lnL>
                      <a:noFill/>
                    </a:lnL>
                    <a:lnR>
                      <a:noFill/>
                    </a:lnR>
                    <a:lnT>
                      <a:noFill/>
                    </a:lnT>
                    <a:lnB>
                      <a:noFill/>
                    </a:lnB>
                  </a:tcPr>
                </a:tc>
                <a:tc>
                  <a:txBody>
                    <a:bodyPr/>
                    <a:lstStyle/>
                    <a:p>
                      <a:pPr algn="ctr" rtl="0" fontAlgn="b"/>
                      <a:r>
                        <a:rPr lang="en-US" sz="900" b="0" i="0" u="none" strike="noStrike">
                          <a:solidFill>
                            <a:srgbClr val="000000"/>
                          </a:solidFill>
                          <a:effectLst/>
                          <a:latin typeface="Calibri"/>
                        </a:rPr>
                        <a:t>-</a:t>
                      </a:r>
                    </a:p>
                  </a:txBody>
                  <a:tcPr marL="6294" marR="6294" marT="6294" marB="0" anchor="b">
                    <a:lnL>
                      <a:noFill/>
                    </a:lnL>
                    <a:lnR>
                      <a:noFill/>
                    </a:lnR>
                    <a:lnT>
                      <a:noFill/>
                    </a:lnT>
                    <a:lnB>
                      <a:noFill/>
                    </a:lnB>
                  </a:tcPr>
                </a:tc>
              </a:tr>
              <a:tr h="147216">
                <a:tc>
                  <a:txBody>
                    <a:bodyPr/>
                    <a:lstStyle/>
                    <a:p>
                      <a:pPr algn="ctr" rtl="0" fontAlgn="b"/>
                      <a:r>
                        <a:rPr lang="en-US" sz="900" b="0" i="0" u="none" strike="noStrike">
                          <a:solidFill>
                            <a:srgbClr val="000000"/>
                          </a:solidFill>
                          <a:effectLst/>
                          <a:latin typeface="Calibri"/>
                        </a:rPr>
                        <a:t>6A</a:t>
                      </a:r>
                    </a:p>
                  </a:txBody>
                  <a:tcPr marL="6294" marR="6294" marT="6294" marB="0" anchor="b">
                    <a:lnL>
                      <a:noFill/>
                    </a:lnL>
                    <a:lnR>
                      <a:noFill/>
                    </a:lnR>
                    <a:lnT>
                      <a:noFill/>
                    </a:lnT>
                    <a:lnB>
                      <a:noFill/>
                    </a:lnB>
                  </a:tcPr>
                </a:tc>
                <a:tc>
                  <a:txBody>
                    <a:bodyPr/>
                    <a:lstStyle/>
                    <a:p>
                      <a:pPr algn="ctr" rtl="0" fontAlgn="b"/>
                      <a:r>
                        <a:rPr lang="en-US" sz="900" b="0" i="0" u="none" strike="noStrike">
                          <a:solidFill>
                            <a:srgbClr val="000000"/>
                          </a:solidFill>
                          <a:effectLst/>
                          <a:latin typeface="Calibri"/>
                        </a:rPr>
                        <a:t>1467</a:t>
                      </a:r>
                    </a:p>
                  </a:txBody>
                  <a:tcPr marL="6294" marR="6294" marT="6294" marB="0" anchor="b">
                    <a:lnL>
                      <a:noFill/>
                    </a:lnL>
                    <a:lnR>
                      <a:noFill/>
                    </a:lnR>
                    <a:lnT>
                      <a:noFill/>
                    </a:lnT>
                    <a:lnB>
                      <a:noFill/>
                    </a:lnB>
                  </a:tcPr>
                </a:tc>
                <a:tc>
                  <a:txBody>
                    <a:bodyPr/>
                    <a:lstStyle/>
                    <a:p>
                      <a:pPr algn="ctr" rtl="0" fontAlgn="b"/>
                      <a:r>
                        <a:rPr lang="en-US" sz="900" b="0" i="0" u="none" strike="noStrike" dirty="0">
                          <a:solidFill>
                            <a:srgbClr val="000000"/>
                          </a:solidFill>
                          <a:effectLst/>
                          <a:latin typeface="Calibri"/>
                        </a:rPr>
                        <a:t>-</a:t>
                      </a:r>
                    </a:p>
                  </a:txBody>
                  <a:tcPr marL="6294" marR="6294" marT="6294" marB="0" anchor="b">
                    <a:lnL>
                      <a:noFill/>
                    </a:lnL>
                    <a:lnR>
                      <a:noFill/>
                    </a:lnR>
                    <a:lnT>
                      <a:noFill/>
                    </a:lnT>
                    <a:lnB>
                      <a:noFill/>
                    </a:lnB>
                  </a:tcPr>
                </a:tc>
                <a:tc>
                  <a:txBody>
                    <a:bodyPr/>
                    <a:lstStyle/>
                    <a:p>
                      <a:pPr algn="ctr" rtl="0" fontAlgn="b"/>
                      <a:r>
                        <a:rPr lang="en-US" sz="900" b="0" i="0" u="none" strike="noStrike">
                          <a:solidFill>
                            <a:srgbClr val="000000"/>
                          </a:solidFill>
                          <a:effectLst/>
                          <a:latin typeface="Calibri"/>
                        </a:rPr>
                        <a:t>1367</a:t>
                      </a:r>
                    </a:p>
                  </a:txBody>
                  <a:tcPr marL="6294" marR="6294" marT="6294" marB="0" anchor="b">
                    <a:lnL>
                      <a:noFill/>
                    </a:lnL>
                    <a:lnR>
                      <a:noFill/>
                    </a:lnR>
                    <a:lnT>
                      <a:noFill/>
                    </a:lnT>
                    <a:lnB>
                      <a:noFill/>
                    </a:lnB>
                  </a:tcPr>
                </a:tc>
                <a:tc>
                  <a:txBody>
                    <a:bodyPr/>
                    <a:lstStyle/>
                    <a:p>
                      <a:pPr algn="ctr" rtl="0" fontAlgn="b"/>
                      <a:r>
                        <a:rPr lang="en-US" sz="900" b="0" i="0" u="none" strike="noStrike">
                          <a:solidFill>
                            <a:srgbClr val="000000"/>
                          </a:solidFill>
                          <a:effectLst/>
                          <a:latin typeface="Calibri"/>
                        </a:rPr>
                        <a:t>-</a:t>
                      </a:r>
                    </a:p>
                  </a:txBody>
                  <a:tcPr marL="6294" marR="6294" marT="6294" marB="0" anchor="b">
                    <a:lnL>
                      <a:noFill/>
                    </a:lnL>
                    <a:lnR>
                      <a:noFill/>
                    </a:lnR>
                    <a:lnT>
                      <a:noFill/>
                    </a:lnT>
                    <a:lnB>
                      <a:noFill/>
                    </a:lnB>
                  </a:tcPr>
                </a:tc>
              </a:tr>
              <a:tr h="147216">
                <a:tc>
                  <a:txBody>
                    <a:bodyPr/>
                    <a:lstStyle/>
                    <a:p>
                      <a:pPr algn="ctr" rtl="0" fontAlgn="b"/>
                      <a:r>
                        <a:rPr lang="en-US" sz="900" b="0" i="0" u="none" strike="noStrike">
                          <a:solidFill>
                            <a:srgbClr val="000000"/>
                          </a:solidFill>
                          <a:effectLst/>
                          <a:latin typeface="Calibri"/>
                        </a:rPr>
                        <a:t>6B</a:t>
                      </a:r>
                    </a:p>
                  </a:txBody>
                  <a:tcPr marL="6294" marR="6294" marT="6294" marB="0" anchor="b">
                    <a:lnL>
                      <a:noFill/>
                    </a:lnL>
                    <a:lnR>
                      <a:noFill/>
                    </a:lnR>
                    <a:lnT>
                      <a:noFill/>
                    </a:lnT>
                    <a:lnB>
                      <a:noFill/>
                    </a:lnB>
                  </a:tcPr>
                </a:tc>
                <a:tc>
                  <a:txBody>
                    <a:bodyPr/>
                    <a:lstStyle/>
                    <a:p>
                      <a:pPr algn="ctr" rtl="0" fontAlgn="b"/>
                      <a:r>
                        <a:rPr lang="en-US" sz="900" b="0" i="0" u="none" strike="noStrike">
                          <a:solidFill>
                            <a:srgbClr val="000000"/>
                          </a:solidFill>
                          <a:effectLst/>
                          <a:latin typeface="Calibri"/>
                        </a:rPr>
                        <a:t>-</a:t>
                      </a:r>
                    </a:p>
                  </a:txBody>
                  <a:tcPr marL="6294" marR="6294" marT="6294"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rtl="0" fontAlgn="b"/>
                      <a:r>
                        <a:rPr lang="en-US" sz="900" b="0" i="0" u="none" strike="noStrike">
                          <a:solidFill>
                            <a:srgbClr val="000000"/>
                          </a:solidFill>
                          <a:effectLst/>
                          <a:latin typeface="Calibri"/>
                        </a:rPr>
                        <a:t>0</a:t>
                      </a:r>
                    </a:p>
                  </a:txBody>
                  <a:tcPr marL="6294" marR="6294" marT="6294"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rtl="0" fontAlgn="b"/>
                      <a:r>
                        <a:rPr lang="en-US" sz="900" b="0" i="0" u="none" strike="noStrike">
                          <a:solidFill>
                            <a:srgbClr val="000000"/>
                          </a:solidFill>
                          <a:effectLst/>
                          <a:latin typeface="Calibri"/>
                        </a:rPr>
                        <a:t>2933</a:t>
                      </a:r>
                    </a:p>
                  </a:txBody>
                  <a:tcPr marL="6294" marR="6294" marT="6294"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rtl="0" fontAlgn="b"/>
                      <a:r>
                        <a:rPr lang="en-US" sz="900" b="0" i="0" u="none" strike="noStrike">
                          <a:solidFill>
                            <a:srgbClr val="000000"/>
                          </a:solidFill>
                          <a:effectLst/>
                          <a:latin typeface="Calibri"/>
                        </a:rPr>
                        <a:t>-</a:t>
                      </a:r>
                    </a:p>
                  </a:txBody>
                  <a:tcPr marL="6294" marR="6294" marT="6294" marB="0" anchor="b">
                    <a:lnL>
                      <a:noFill/>
                    </a:lnL>
                    <a:lnR>
                      <a:noFill/>
                    </a:lnR>
                    <a:lnT>
                      <a:noFill/>
                    </a:lnT>
                    <a:lnB w="12700" cap="flat" cmpd="sng" algn="ctr">
                      <a:solidFill>
                        <a:srgbClr val="000000"/>
                      </a:solidFill>
                      <a:prstDash val="solid"/>
                      <a:round/>
                      <a:headEnd type="none" w="med" len="med"/>
                      <a:tailEnd type="none" w="med" len="med"/>
                    </a:lnB>
                  </a:tcPr>
                </a:tc>
              </a:tr>
              <a:tr h="199353">
                <a:tc>
                  <a:txBody>
                    <a:bodyPr/>
                    <a:lstStyle/>
                    <a:p>
                      <a:pPr algn="l" fontAlgn="b"/>
                      <a:endParaRPr lang="en-US" sz="900" b="0" i="0" u="none" strike="noStrike">
                        <a:solidFill>
                          <a:srgbClr val="000000"/>
                        </a:solidFill>
                        <a:effectLst/>
                        <a:latin typeface="Arial"/>
                      </a:endParaRPr>
                    </a:p>
                  </a:txBody>
                  <a:tcPr marL="6294" marR="6294" marT="6294" marB="0" anchor="b">
                    <a:lnL>
                      <a:noFill/>
                    </a:lnL>
                    <a:lnR>
                      <a:noFill/>
                    </a:lnR>
                    <a:lnT>
                      <a:noFill/>
                    </a:lnT>
                    <a:lnB>
                      <a:noFill/>
                    </a:lnB>
                  </a:tcPr>
                </a:tc>
                <a:tc gridSpan="4">
                  <a:txBody>
                    <a:bodyPr/>
                    <a:lstStyle/>
                    <a:p>
                      <a:pPr algn="l" rtl="0" fontAlgn="b"/>
                      <a:r>
                        <a:rPr lang="en-US" sz="900" b="0" i="1" u="none" strike="noStrike" dirty="0">
                          <a:solidFill>
                            <a:srgbClr val="000000"/>
                          </a:solidFill>
                          <a:effectLst/>
                          <a:latin typeface="Calibri"/>
                        </a:rPr>
                        <a:t>"-" = no sample taken</a:t>
                      </a:r>
                    </a:p>
                  </a:txBody>
                  <a:tcPr marL="6294" marR="6294" marT="6294" marB="0" anchor="b">
                    <a:lnL>
                      <a:noFill/>
                    </a:lnL>
                    <a:lnR>
                      <a:noFill/>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r>
              <a:tr h="147216">
                <a:tc>
                  <a:txBody>
                    <a:bodyPr/>
                    <a:lstStyle/>
                    <a:p>
                      <a:pPr algn="l" fontAlgn="b"/>
                      <a:endParaRPr lang="en-US" sz="900" b="0" i="0" u="none" strike="noStrike">
                        <a:solidFill>
                          <a:srgbClr val="000000"/>
                        </a:solidFill>
                        <a:effectLst/>
                        <a:latin typeface="Calibri"/>
                      </a:endParaRPr>
                    </a:p>
                  </a:txBody>
                  <a:tcPr marL="6294" marR="6294" marT="6294" marB="0" anchor="b">
                    <a:lnL>
                      <a:noFill/>
                    </a:lnL>
                    <a:lnR>
                      <a:noFill/>
                    </a:lnR>
                    <a:lnT>
                      <a:noFill/>
                    </a:lnT>
                    <a:lnB>
                      <a:noFill/>
                    </a:lnB>
                  </a:tcPr>
                </a:tc>
                <a:tc gridSpan="4">
                  <a:txBody>
                    <a:bodyPr/>
                    <a:lstStyle/>
                    <a:p>
                      <a:pPr algn="l" rtl="0" fontAlgn="b"/>
                      <a:r>
                        <a:rPr lang="en-US" sz="900" b="0" i="1" u="none" strike="noStrike" dirty="0">
                          <a:solidFill>
                            <a:srgbClr val="000000"/>
                          </a:solidFill>
                          <a:effectLst/>
                          <a:latin typeface="Calibri"/>
                        </a:rPr>
                        <a:t>TTC = Too many to count</a:t>
                      </a:r>
                    </a:p>
                  </a:txBody>
                  <a:tcPr marL="6294" marR="6294" marT="6294" marB="0" anchor="b">
                    <a:lnL>
                      <a:noFill/>
                    </a:lnL>
                    <a:lnR>
                      <a:noFill/>
                    </a:lnR>
                    <a:lnT>
                      <a:noFill/>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r>
              <a:tr h="147216">
                <a:tc>
                  <a:txBody>
                    <a:bodyPr/>
                    <a:lstStyle/>
                    <a:p>
                      <a:pPr algn="l" fontAlgn="b"/>
                      <a:endParaRPr lang="en-US" sz="900" b="0" i="0" u="none" strike="noStrike">
                        <a:solidFill>
                          <a:srgbClr val="000000"/>
                        </a:solidFill>
                        <a:effectLst/>
                        <a:latin typeface="Calibri"/>
                      </a:endParaRPr>
                    </a:p>
                  </a:txBody>
                  <a:tcPr marL="6294" marR="6294" marT="6294" marB="0" anchor="b">
                    <a:lnL>
                      <a:noFill/>
                    </a:lnL>
                    <a:lnR>
                      <a:noFill/>
                    </a:lnR>
                    <a:lnT>
                      <a:noFill/>
                    </a:lnT>
                    <a:lnB>
                      <a:noFill/>
                    </a:lnB>
                  </a:tcPr>
                </a:tc>
                <a:tc gridSpan="4">
                  <a:txBody>
                    <a:bodyPr/>
                    <a:lstStyle/>
                    <a:p>
                      <a:pPr algn="l" rtl="0" fontAlgn="b"/>
                      <a:r>
                        <a:rPr lang="en-US" sz="900" b="0" i="1" u="none" strike="noStrike">
                          <a:solidFill>
                            <a:srgbClr val="000000"/>
                          </a:solidFill>
                          <a:effectLst/>
                          <a:latin typeface="Calibri"/>
                        </a:rPr>
                        <a:t>Each result is an average of n=3</a:t>
                      </a:r>
                    </a:p>
                  </a:txBody>
                  <a:tcPr marL="6294" marR="6294" marT="6294" marB="0" anchor="b">
                    <a:lnL>
                      <a:noFill/>
                    </a:lnL>
                    <a:lnR>
                      <a:noFill/>
                    </a:lnR>
                    <a:lnT>
                      <a:noFill/>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r>
              <a:tr h="147216">
                <a:tc>
                  <a:txBody>
                    <a:bodyPr/>
                    <a:lstStyle/>
                    <a:p>
                      <a:pPr algn="l" fontAlgn="b"/>
                      <a:endParaRPr lang="en-US" sz="900" b="0" i="0" u="none" strike="noStrike">
                        <a:solidFill>
                          <a:srgbClr val="000000"/>
                        </a:solidFill>
                        <a:effectLst/>
                        <a:latin typeface="Calibri"/>
                      </a:endParaRPr>
                    </a:p>
                  </a:txBody>
                  <a:tcPr marL="6294" marR="6294" marT="6294" marB="0" anchor="b">
                    <a:lnL>
                      <a:noFill/>
                    </a:lnL>
                    <a:lnR>
                      <a:noFill/>
                    </a:lnR>
                    <a:lnT>
                      <a:noFill/>
                    </a:lnT>
                    <a:lnB>
                      <a:noFill/>
                    </a:lnB>
                  </a:tcPr>
                </a:tc>
                <a:tc gridSpan="3">
                  <a:txBody>
                    <a:bodyPr/>
                    <a:lstStyle/>
                    <a:p>
                      <a:pPr algn="ctr" fontAlgn="b"/>
                      <a:r>
                        <a:rPr lang="en-US" sz="900" b="0" i="0" u="none" strike="noStrike" dirty="0">
                          <a:solidFill>
                            <a:srgbClr val="000000"/>
                          </a:solidFill>
                          <a:effectLst/>
                          <a:latin typeface="Calibri"/>
                        </a:rPr>
                        <a:t>2012</a:t>
                      </a:r>
                    </a:p>
                  </a:txBody>
                  <a:tcPr marL="6294" marR="6294" marT="6294" marB="0" anchor="b">
                    <a:lnL>
                      <a:noFill/>
                    </a:lnL>
                    <a:lnR>
                      <a:noFill/>
                    </a:lnR>
                    <a:lnT>
                      <a:noFill/>
                    </a:lnT>
                    <a:lnB>
                      <a:noFill/>
                    </a:lnB>
                  </a:tcPr>
                </a:tc>
                <a:tc hMerge="1">
                  <a:txBody>
                    <a:bodyPr/>
                    <a:lstStyle/>
                    <a:p>
                      <a:endParaRPr lang="en-US"/>
                    </a:p>
                  </a:txBody>
                  <a:tcPr/>
                </a:tc>
                <a:tc hMerge="1">
                  <a:txBody>
                    <a:bodyPr/>
                    <a:lstStyle/>
                    <a:p>
                      <a:endParaRPr lang="en-US"/>
                    </a:p>
                  </a:txBody>
                  <a:tcPr/>
                </a:tc>
                <a:tc>
                  <a:txBody>
                    <a:bodyPr/>
                    <a:lstStyle/>
                    <a:p>
                      <a:pPr algn="l" fontAlgn="b"/>
                      <a:endParaRPr lang="en-US" sz="900" b="0" i="0" u="none" strike="noStrike">
                        <a:solidFill>
                          <a:srgbClr val="000000"/>
                        </a:solidFill>
                        <a:effectLst/>
                        <a:latin typeface="Calibri"/>
                      </a:endParaRPr>
                    </a:p>
                  </a:txBody>
                  <a:tcPr marL="6294" marR="6294" marT="6294" marB="0" anchor="b">
                    <a:lnL>
                      <a:noFill/>
                    </a:lnL>
                    <a:lnR>
                      <a:noFill/>
                    </a:lnR>
                    <a:lnT>
                      <a:noFill/>
                    </a:lnT>
                    <a:lnB>
                      <a:noFill/>
                    </a:lnB>
                  </a:tcPr>
                </a:tc>
              </a:tr>
              <a:tr h="147216">
                <a:tc>
                  <a:txBody>
                    <a:bodyPr/>
                    <a:lstStyle/>
                    <a:p>
                      <a:pPr algn="l" fontAlgn="b"/>
                      <a:endParaRPr lang="en-US" sz="900" b="0" i="0" u="none" strike="noStrike">
                        <a:solidFill>
                          <a:srgbClr val="000000"/>
                        </a:solidFill>
                        <a:effectLst/>
                        <a:latin typeface="Calibri"/>
                      </a:endParaRPr>
                    </a:p>
                  </a:txBody>
                  <a:tcPr marL="6294" marR="6294" marT="6294" marB="0" anchor="b">
                    <a:lnL>
                      <a:noFill/>
                    </a:lnL>
                    <a:lnR>
                      <a:noFill/>
                    </a:lnR>
                    <a:lnT>
                      <a:noFill/>
                    </a:lnT>
                    <a:lnB>
                      <a:noFill/>
                    </a:lnB>
                  </a:tcPr>
                </a:tc>
                <a:tc gridSpan="3">
                  <a:txBody>
                    <a:bodyPr/>
                    <a:lstStyle/>
                    <a:p>
                      <a:pPr algn="ctr" fontAlgn="b"/>
                      <a:r>
                        <a:rPr lang="en-US" sz="900" b="0" i="0" u="none" strike="noStrike" dirty="0">
                          <a:solidFill>
                            <a:srgbClr val="000000"/>
                          </a:solidFill>
                          <a:effectLst/>
                          <a:latin typeface="Calibri"/>
                        </a:rPr>
                        <a:t> E. coli (</a:t>
                      </a:r>
                      <a:r>
                        <a:rPr lang="en-US" sz="900" b="0" i="0" u="none" strike="noStrike" dirty="0" err="1">
                          <a:solidFill>
                            <a:srgbClr val="000000"/>
                          </a:solidFill>
                          <a:effectLst/>
                          <a:latin typeface="Calibri"/>
                        </a:rPr>
                        <a:t>cfu</a:t>
                      </a:r>
                      <a:r>
                        <a:rPr lang="en-US" sz="900" b="0" i="0" u="none" strike="noStrike" dirty="0">
                          <a:solidFill>
                            <a:srgbClr val="000000"/>
                          </a:solidFill>
                          <a:effectLst/>
                          <a:latin typeface="Calibri"/>
                        </a:rPr>
                        <a:t>/100mL)</a:t>
                      </a:r>
                    </a:p>
                  </a:txBody>
                  <a:tcPr marL="6294" marR="6294" marT="6294" marB="0" anchor="b">
                    <a:lnL>
                      <a:noFill/>
                    </a:lnL>
                    <a:lnR>
                      <a:noFill/>
                    </a:lnR>
                    <a:lnT>
                      <a:noFill/>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a:txBody>
                    <a:bodyPr/>
                    <a:lstStyle/>
                    <a:p>
                      <a:pPr algn="l" fontAlgn="b"/>
                      <a:endParaRPr lang="en-US" sz="900" b="0" i="0" u="none" strike="noStrike">
                        <a:solidFill>
                          <a:srgbClr val="000000"/>
                        </a:solidFill>
                        <a:effectLst/>
                        <a:latin typeface="Calibri"/>
                      </a:endParaRPr>
                    </a:p>
                  </a:txBody>
                  <a:tcPr marL="6294" marR="6294" marT="6294" marB="0" anchor="b">
                    <a:lnL>
                      <a:noFill/>
                    </a:lnL>
                    <a:lnR>
                      <a:noFill/>
                    </a:lnR>
                    <a:lnT>
                      <a:noFill/>
                    </a:lnT>
                    <a:lnB>
                      <a:noFill/>
                    </a:lnB>
                  </a:tcPr>
                </a:tc>
              </a:tr>
              <a:tr h="147216">
                <a:tc>
                  <a:txBody>
                    <a:bodyPr/>
                    <a:lstStyle/>
                    <a:p>
                      <a:pPr algn="ctr" rtl="0" fontAlgn="b"/>
                      <a:r>
                        <a:rPr lang="en-US" sz="900" b="0" i="0" u="none" strike="noStrike">
                          <a:solidFill>
                            <a:srgbClr val="000000"/>
                          </a:solidFill>
                          <a:effectLst/>
                          <a:latin typeface="Calibri"/>
                        </a:rPr>
                        <a:t>Sites</a:t>
                      </a:r>
                    </a:p>
                  </a:txBody>
                  <a:tcPr marL="6294" marR="6294" marT="6294" marB="0" anchor="b">
                    <a:lnL>
                      <a:noFill/>
                    </a:lnL>
                    <a:lnR>
                      <a:noFill/>
                    </a:lnR>
                    <a:lnT>
                      <a:noFill/>
                    </a:lnT>
                    <a:lnB>
                      <a:noFill/>
                    </a:lnB>
                  </a:tcPr>
                </a:tc>
                <a:tc>
                  <a:txBody>
                    <a:bodyPr/>
                    <a:lstStyle/>
                    <a:p>
                      <a:pPr algn="ctr" rtl="0" fontAlgn="b"/>
                      <a:r>
                        <a:rPr lang="en-US" sz="900" b="0" i="0" u="none" strike="noStrike">
                          <a:solidFill>
                            <a:srgbClr val="000000"/>
                          </a:solidFill>
                          <a:effectLst/>
                          <a:latin typeface="Calibri"/>
                        </a:rPr>
                        <a:t>14-Jun-11</a:t>
                      </a:r>
                    </a:p>
                  </a:txBody>
                  <a:tcPr marL="6294" marR="6294" marT="6294"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ctr" rtl="0" fontAlgn="b"/>
                      <a:r>
                        <a:rPr lang="en-US" sz="900" b="0" i="0" u="none" strike="noStrike">
                          <a:solidFill>
                            <a:srgbClr val="000000"/>
                          </a:solidFill>
                          <a:effectLst/>
                          <a:latin typeface="Calibri"/>
                        </a:rPr>
                        <a:t>19-Jun-11</a:t>
                      </a:r>
                    </a:p>
                  </a:txBody>
                  <a:tcPr marL="6294" marR="6294" marT="6294"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ctr" rtl="0" fontAlgn="b"/>
                      <a:r>
                        <a:rPr lang="en-US" sz="900" b="0" i="0" u="none" strike="noStrike">
                          <a:solidFill>
                            <a:srgbClr val="000000"/>
                          </a:solidFill>
                          <a:effectLst/>
                          <a:latin typeface="Calibri"/>
                        </a:rPr>
                        <a:t>26-Jun-11</a:t>
                      </a:r>
                    </a:p>
                  </a:txBody>
                  <a:tcPr marL="6294" marR="6294" marT="6294"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b"/>
                      <a:endParaRPr lang="en-US" sz="900" b="0" i="0" u="none" strike="noStrike">
                        <a:solidFill>
                          <a:srgbClr val="000000"/>
                        </a:solidFill>
                        <a:effectLst/>
                        <a:latin typeface="Calibri"/>
                      </a:endParaRPr>
                    </a:p>
                  </a:txBody>
                  <a:tcPr marL="6294" marR="6294" marT="6294" marB="0" anchor="b">
                    <a:lnL>
                      <a:noFill/>
                    </a:lnL>
                    <a:lnR>
                      <a:noFill/>
                    </a:lnR>
                    <a:lnT>
                      <a:noFill/>
                    </a:lnT>
                    <a:lnB>
                      <a:noFill/>
                    </a:lnB>
                  </a:tcPr>
                </a:tc>
              </a:tr>
              <a:tr h="147216">
                <a:tc>
                  <a:txBody>
                    <a:bodyPr/>
                    <a:lstStyle/>
                    <a:p>
                      <a:pPr algn="ctr" rtl="0" fontAlgn="b"/>
                      <a:r>
                        <a:rPr lang="en-US" sz="900" b="0" i="0" u="none" strike="noStrike">
                          <a:solidFill>
                            <a:srgbClr val="000000"/>
                          </a:solidFill>
                          <a:effectLst/>
                          <a:latin typeface="Calibri"/>
                        </a:rPr>
                        <a:t>1A</a:t>
                      </a:r>
                    </a:p>
                  </a:txBody>
                  <a:tcPr marL="6294" marR="6294" marT="6294" marB="0" anchor="b">
                    <a:lnL>
                      <a:noFill/>
                    </a:lnL>
                    <a:lnR>
                      <a:noFill/>
                    </a:lnR>
                    <a:lnT>
                      <a:noFill/>
                    </a:lnT>
                    <a:lnB>
                      <a:noFill/>
                    </a:lnB>
                  </a:tcPr>
                </a:tc>
                <a:tc>
                  <a:txBody>
                    <a:bodyPr/>
                    <a:lstStyle/>
                    <a:p>
                      <a:pPr algn="ctr" rtl="0" fontAlgn="b"/>
                      <a:r>
                        <a:rPr lang="en-US" sz="900" b="0" i="0" u="none" strike="noStrike">
                          <a:solidFill>
                            <a:srgbClr val="000000"/>
                          </a:solidFill>
                          <a:effectLst/>
                          <a:latin typeface="Calibri"/>
                        </a:rPr>
                        <a:t>1433</a:t>
                      </a:r>
                    </a:p>
                  </a:txBody>
                  <a:tcPr marL="6294" marR="6294" marT="6294"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ctr" rtl="0" fontAlgn="b"/>
                      <a:r>
                        <a:rPr lang="en-US" sz="900" b="0" i="0" u="none" strike="noStrike" dirty="0">
                          <a:solidFill>
                            <a:srgbClr val="000000"/>
                          </a:solidFill>
                          <a:effectLst/>
                          <a:latin typeface="Calibri"/>
                        </a:rPr>
                        <a:t>1167</a:t>
                      </a:r>
                    </a:p>
                  </a:txBody>
                  <a:tcPr marL="6294" marR="6294" marT="6294"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ctr" rtl="0" fontAlgn="b"/>
                      <a:r>
                        <a:rPr lang="en-US" sz="900" b="0" i="0" u="none" strike="noStrike" dirty="0">
                          <a:solidFill>
                            <a:srgbClr val="000000"/>
                          </a:solidFill>
                          <a:effectLst/>
                          <a:latin typeface="Calibri"/>
                        </a:rPr>
                        <a:t>-</a:t>
                      </a:r>
                    </a:p>
                  </a:txBody>
                  <a:tcPr marL="6294" marR="6294" marT="6294"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l" fontAlgn="b"/>
                      <a:endParaRPr lang="en-US" sz="900" b="0" i="0" u="none" strike="noStrike">
                        <a:solidFill>
                          <a:srgbClr val="000000"/>
                        </a:solidFill>
                        <a:effectLst/>
                        <a:latin typeface="Calibri"/>
                      </a:endParaRPr>
                    </a:p>
                  </a:txBody>
                  <a:tcPr marL="6294" marR="6294" marT="6294" marB="0" anchor="b">
                    <a:lnL>
                      <a:noFill/>
                    </a:lnL>
                    <a:lnR>
                      <a:noFill/>
                    </a:lnR>
                    <a:lnT>
                      <a:noFill/>
                    </a:lnT>
                    <a:lnB>
                      <a:noFill/>
                    </a:lnB>
                  </a:tcPr>
                </a:tc>
              </a:tr>
              <a:tr h="147216">
                <a:tc>
                  <a:txBody>
                    <a:bodyPr/>
                    <a:lstStyle/>
                    <a:p>
                      <a:pPr algn="ctr" rtl="0" fontAlgn="b"/>
                      <a:r>
                        <a:rPr lang="en-US" sz="900" b="0" i="0" u="none" strike="noStrike">
                          <a:solidFill>
                            <a:srgbClr val="000000"/>
                          </a:solidFill>
                          <a:effectLst/>
                          <a:latin typeface="Calibri"/>
                        </a:rPr>
                        <a:t>1B</a:t>
                      </a:r>
                    </a:p>
                  </a:txBody>
                  <a:tcPr marL="6294" marR="6294" marT="6294" marB="0" anchor="b">
                    <a:lnL>
                      <a:noFill/>
                    </a:lnL>
                    <a:lnR>
                      <a:noFill/>
                    </a:lnR>
                    <a:lnT>
                      <a:noFill/>
                    </a:lnT>
                    <a:lnB>
                      <a:noFill/>
                    </a:lnB>
                  </a:tcPr>
                </a:tc>
                <a:tc>
                  <a:txBody>
                    <a:bodyPr/>
                    <a:lstStyle/>
                    <a:p>
                      <a:pPr algn="ctr" rtl="0" fontAlgn="b"/>
                      <a:r>
                        <a:rPr lang="en-US" sz="900" b="0" i="0" u="none" strike="noStrike">
                          <a:solidFill>
                            <a:srgbClr val="000000"/>
                          </a:solidFill>
                          <a:effectLst/>
                          <a:latin typeface="Calibri"/>
                        </a:rPr>
                        <a:t>1533</a:t>
                      </a:r>
                    </a:p>
                  </a:txBody>
                  <a:tcPr marL="6294" marR="6294" marT="6294" marB="0" anchor="b">
                    <a:lnL>
                      <a:noFill/>
                    </a:lnL>
                    <a:lnR>
                      <a:noFill/>
                    </a:lnR>
                    <a:lnT>
                      <a:noFill/>
                    </a:lnT>
                    <a:lnB>
                      <a:noFill/>
                    </a:lnB>
                  </a:tcPr>
                </a:tc>
                <a:tc>
                  <a:txBody>
                    <a:bodyPr/>
                    <a:lstStyle/>
                    <a:p>
                      <a:pPr algn="ctr" rtl="0" fontAlgn="b"/>
                      <a:r>
                        <a:rPr lang="en-US" sz="900" b="0" i="0" u="none" strike="noStrike">
                          <a:solidFill>
                            <a:srgbClr val="000000"/>
                          </a:solidFill>
                          <a:effectLst/>
                          <a:latin typeface="Calibri"/>
                        </a:rPr>
                        <a:t>1133</a:t>
                      </a:r>
                    </a:p>
                  </a:txBody>
                  <a:tcPr marL="6294" marR="6294" marT="6294" marB="0" anchor="b">
                    <a:lnL>
                      <a:noFill/>
                    </a:lnL>
                    <a:lnR>
                      <a:noFill/>
                    </a:lnR>
                    <a:lnT>
                      <a:noFill/>
                    </a:lnT>
                    <a:lnB>
                      <a:noFill/>
                    </a:lnB>
                  </a:tcPr>
                </a:tc>
                <a:tc>
                  <a:txBody>
                    <a:bodyPr/>
                    <a:lstStyle/>
                    <a:p>
                      <a:pPr algn="ctr" rtl="0" fontAlgn="b"/>
                      <a:r>
                        <a:rPr lang="en-US" sz="900" b="0" i="0" u="none" strike="noStrike" dirty="0">
                          <a:solidFill>
                            <a:srgbClr val="000000"/>
                          </a:solidFill>
                          <a:effectLst/>
                          <a:latin typeface="Calibri"/>
                        </a:rPr>
                        <a:t>533</a:t>
                      </a:r>
                    </a:p>
                  </a:txBody>
                  <a:tcPr marL="6294" marR="6294" marT="6294" marB="0" anchor="b">
                    <a:lnL>
                      <a:noFill/>
                    </a:lnL>
                    <a:lnR>
                      <a:noFill/>
                    </a:lnR>
                    <a:lnT>
                      <a:noFill/>
                    </a:lnT>
                    <a:lnB>
                      <a:noFill/>
                    </a:lnB>
                  </a:tcPr>
                </a:tc>
                <a:tc>
                  <a:txBody>
                    <a:bodyPr/>
                    <a:lstStyle/>
                    <a:p>
                      <a:pPr algn="l" fontAlgn="b"/>
                      <a:endParaRPr lang="en-US" sz="900" b="0" i="0" u="none" strike="noStrike">
                        <a:solidFill>
                          <a:srgbClr val="000000"/>
                        </a:solidFill>
                        <a:effectLst/>
                        <a:latin typeface="Calibri"/>
                      </a:endParaRPr>
                    </a:p>
                  </a:txBody>
                  <a:tcPr marL="6294" marR="6294" marT="6294" marB="0" anchor="b">
                    <a:lnL>
                      <a:noFill/>
                    </a:lnL>
                    <a:lnR>
                      <a:noFill/>
                    </a:lnR>
                    <a:lnT>
                      <a:noFill/>
                    </a:lnT>
                    <a:lnB>
                      <a:noFill/>
                    </a:lnB>
                  </a:tcPr>
                </a:tc>
              </a:tr>
              <a:tr h="147216">
                <a:tc>
                  <a:txBody>
                    <a:bodyPr/>
                    <a:lstStyle/>
                    <a:p>
                      <a:pPr algn="ctr" rtl="0" fontAlgn="b"/>
                      <a:r>
                        <a:rPr lang="en-US" sz="900" b="0" i="0" u="none" strike="noStrike">
                          <a:solidFill>
                            <a:srgbClr val="000000"/>
                          </a:solidFill>
                          <a:effectLst/>
                          <a:latin typeface="Calibri"/>
                        </a:rPr>
                        <a:t>2A</a:t>
                      </a:r>
                    </a:p>
                  </a:txBody>
                  <a:tcPr marL="6294" marR="6294" marT="6294" marB="0" anchor="b">
                    <a:lnL>
                      <a:noFill/>
                    </a:lnL>
                    <a:lnR>
                      <a:noFill/>
                    </a:lnR>
                    <a:lnT>
                      <a:noFill/>
                    </a:lnT>
                    <a:lnB>
                      <a:noFill/>
                    </a:lnB>
                  </a:tcPr>
                </a:tc>
                <a:tc>
                  <a:txBody>
                    <a:bodyPr/>
                    <a:lstStyle/>
                    <a:p>
                      <a:pPr algn="ctr" rtl="0" fontAlgn="b"/>
                      <a:r>
                        <a:rPr lang="en-US" sz="900" b="0" i="0" u="none" strike="noStrike">
                          <a:solidFill>
                            <a:srgbClr val="000000"/>
                          </a:solidFill>
                          <a:effectLst/>
                          <a:latin typeface="Calibri"/>
                        </a:rPr>
                        <a:t>1100</a:t>
                      </a:r>
                    </a:p>
                  </a:txBody>
                  <a:tcPr marL="6294" marR="6294" marT="6294" marB="0" anchor="b">
                    <a:lnL>
                      <a:noFill/>
                    </a:lnL>
                    <a:lnR>
                      <a:noFill/>
                    </a:lnR>
                    <a:lnT>
                      <a:noFill/>
                    </a:lnT>
                    <a:lnB>
                      <a:noFill/>
                    </a:lnB>
                  </a:tcPr>
                </a:tc>
                <a:tc>
                  <a:txBody>
                    <a:bodyPr/>
                    <a:lstStyle/>
                    <a:p>
                      <a:pPr algn="ctr" rtl="0" fontAlgn="b"/>
                      <a:r>
                        <a:rPr lang="en-US" sz="900" b="0" i="0" u="none" strike="noStrike">
                          <a:solidFill>
                            <a:srgbClr val="000000"/>
                          </a:solidFill>
                          <a:effectLst/>
                          <a:latin typeface="Calibri"/>
                        </a:rPr>
                        <a:t>933</a:t>
                      </a:r>
                    </a:p>
                  </a:txBody>
                  <a:tcPr marL="6294" marR="6294" marT="6294" marB="0" anchor="b">
                    <a:lnL>
                      <a:noFill/>
                    </a:lnL>
                    <a:lnR>
                      <a:noFill/>
                    </a:lnR>
                    <a:lnT>
                      <a:noFill/>
                    </a:lnT>
                    <a:lnB>
                      <a:noFill/>
                    </a:lnB>
                  </a:tcPr>
                </a:tc>
                <a:tc>
                  <a:txBody>
                    <a:bodyPr/>
                    <a:lstStyle/>
                    <a:p>
                      <a:pPr algn="ctr" rtl="0" fontAlgn="b"/>
                      <a:r>
                        <a:rPr lang="en-US" sz="900" b="0" i="0" u="none" strike="noStrike" dirty="0">
                          <a:solidFill>
                            <a:srgbClr val="000000"/>
                          </a:solidFill>
                          <a:effectLst/>
                          <a:latin typeface="Calibri"/>
                        </a:rPr>
                        <a:t>1500</a:t>
                      </a:r>
                    </a:p>
                  </a:txBody>
                  <a:tcPr marL="6294" marR="6294" marT="6294" marB="0" anchor="b">
                    <a:lnL>
                      <a:noFill/>
                    </a:lnL>
                    <a:lnR>
                      <a:noFill/>
                    </a:lnR>
                    <a:lnT>
                      <a:noFill/>
                    </a:lnT>
                    <a:lnB>
                      <a:noFill/>
                    </a:lnB>
                  </a:tcPr>
                </a:tc>
                <a:tc>
                  <a:txBody>
                    <a:bodyPr/>
                    <a:lstStyle/>
                    <a:p>
                      <a:pPr algn="l" fontAlgn="b"/>
                      <a:endParaRPr lang="en-US" sz="900" b="0" i="0" u="none" strike="noStrike">
                        <a:solidFill>
                          <a:srgbClr val="000000"/>
                        </a:solidFill>
                        <a:effectLst/>
                        <a:latin typeface="Calibri"/>
                      </a:endParaRPr>
                    </a:p>
                  </a:txBody>
                  <a:tcPr marL="6294" marR="6294" marT="6294" marB="0" anchor="b">
                    <a:lnL>
                      <a:noFill/>
                    </a:lnL>
                    <a:lnR>
                      <a:noFill/>
                    </a:lnR>
                    <a:lnT>
                      <a:noFill/>
                    </a:lnT>
                    <a:lnB>
                      <a:noFill/>
                    </a:lnB>
                  </a:tcPr>
                </a:tc>
              </a:tr>
              <a:tr h="147216">
                <a:tc>
                  <a:txBody>
                    <a:bodyPr/>
                    <a:lstStyle/>
                    <a:p>
                      <a:pPr algn="ctr" rtl="0" fontAlgn="b"/>
                      <a:r>
                        <a:rPr lang="en-US" sz="900" b="0" i="0" u="none" strike="noStrike">
                          <a:solidFill>
                            <a:srgbClr val="000000"/>
                          </a:solidFill>
                          <a:effectLst/>
                          <a:latin typeface="Calibri"/>
                        </a:rPr>
                        <a:t>2B</a:t>
                      </a:r>
                    </a:p>
                  </a:txBody>
                  <a:tcPr marL="6294" marR="6294" marT="6294" marB="0" anchor="b">
                    <a:lnL>
                      <a:noFill/>
                    </a:lnL>
                    <a:lnR>
                      <a:noFill/>
                    </a:lnR>
                    <a:lnT>
                      <a:noFill/>
                    </a:lnT>
                    <a:lnB>
                      <a:noFill/>
                    </a:lnB>
                  </a:tcPr>
                </a:tc>
                <a:tc>
                  <a:txBody>
                    <a:bodyPr/>
                    <a:lstStyle/>
                    <a:p>
                      <a:pPr algn="ctr" rtl="0" fontAlgn="b"/>
                      <a:r>
                        <a:rPr lang="en-US" sz="900" b="0" i="0" u="none" strike="noStrike">
                          <a:solidFill>
                            <a:srgbClr val="000000"/>
                          </a:solidFill>
                          <a:effectLst/>
                          <a:latin typeface="Calibri"/>
                        </a:rPr>
                        <a:t>1000</a:t>
                      </a:r>
                    </a:p>
                  </a:txBody>
                  <a:tcPr marL="6294" marR="6294" marT="6294" marB="0" anchor="b">
                    <a:lnL>
                      <a:noFill/>
                    </a:lnL>
                    <a:lnR>
                      <a:noFill/>
                    </a:lnR>
                    <a:lnT>
                      <a:noFill/>
                    </a:lnT>
                    <a:lnB>
                      <a:noFill/>
                    </a:lnB>
                  </a:tcPr>
                </a:tc>
                <a:tc>
                  <a:txBody>
                    <a:bodyPr/>
                    <a:lstStyle/>
                    <a:p>
                      <a:pPr algn="ctr" rtl="0" fontAlgn="b"/>
                      <a:r>
                        <a:rPr lang="en-US" sz="900" b="0" i="0" u="none" strike="noStrike">
                          <a:solidFill>
                            <a:srgbClr val="000000"/>
                          </a:solidFill>
                          <a:effectLst/>
                          <a:latin typeface="Calibri"/>
                        </a:rPr>
                        <a:t>533</a:t>
                      </a:r>
                    </a:p>
                  </a:txBody>
                  <a:tcPr marL="6294" marR="6294" marT="6294" marB="0" anchor="b">
                    <a:lnL>
                      <a:noFill/>
                    </a:lnL>
                    <a:lnR>
                      <a:noFill/>
                    </a:lnR>
                    <a:lnT>
                      <a:noFill/>
                    </a:lnT>
                    <a:lnB>
                      <a:noFill/>
                    </a:lnB>
                  </a:tcPr>
                </a:tc>
                <a:tc>
                  <a:txBody>
                    <a:bodyPr/>
                    <a:lstStyle/>
                    <a:p>
                      <a:pPr algn="ctr" rtl="0" fontAlgn="b"/>
                      <a:r>
                        <a:rPr lang="en-US" sz="900" b="0" i="0" u="none" strike="noStrike">
                          <a:solidFill>
                            <a:srgbClr val="000000"/>
                          </a:solidFill>
                          <a:effectLst/>
                          <a:latin typeface="Calibri"/>
                        </a:rPr>
                        <a:t>1300</a:t>
                      </a:r>
                    </a:p>
                  </a:txBody>
                  <a:tcPr marL="6294" marR="6294" marT="6294" marB="0" anchor="b">
                    <a:lnL>
                      <a:noFill/>
                    </a:lnL>
                    <a:lnR>
                      <a:noFill/>
                    </a:lnR>
                    <a:lnT>
                      <a:noFill/>
                    </a:lnT>
                    <a:lnB>
                      <a:noFill/>
                    </a:lnB>
                  </a:tcPr>
                </a:tc>
                <a:tc>
                  <a:txBody>
                    <a:bodyPr/>
                    <a:lstStyle/>
                    <a:p>
                      <a:pPr algn="l" fontAlgn="b"/>
                      <a:endParaRPr lang="en-US" sz="900" b="0" i="0" u="none" strike="noStrike">
                        <a:solidFill>
                          <a:srgbClr val="000000"/>
                        </a:solidFill>
                        <a:effectLst/>
                        <a:latin typeface="Calibri"/>
                      </a:endParaRPr>
                    </a:p>
                  </a:txBody>
                  <a:tcPr marL="6294" marR="6294" marT="6294" marB="0" anchor="b">
                    <a:lnL>
                      <a:noFill/>
                    </a:lnL>
                    <a:lnR>
                      <a:noFill/>
                    </a:lnR>
                    <a:lnT>
                      <a:noFill/>
                    </a:lnT>
                    <a:lnB>
                      <a:noFill/>
                    </a:lnB>
                  </a:tcPr>
                </a:tc>
              </a:tr>
              <a:tr h="147216">
                <a:tc>
                  <a:txBody>
                    <a:bodyPr/>
                    <a:lstStyle/>
                    <a:p>
                      <a:pPr algn="ctr" rtl="0" fontAlgn="b"/>
                      <a:r>
                        <a:rPr lang="en-US" sz="900" b="0" i="0" u="none" strike="noStrike">
                          <a:solidFill>
                            <a:srgbClr val="000000"/>
                          </a:solidFill>
                          <a:effectLst/>
                          <a:latin typeface="Calibri"/>
                        </a:rPr>
                        <a:t>3A</a:t>
                      </a:r>
                    </a:p>
                  </a:txBody>
                  <a:tcPr marL="6294" marR="6294" marT="6294" marB="0" anchor="b">
                    <a:lnL>
                      <a:noFill/>
                    </a:lnL>
                    <a:lnR>
                      <a:noFill/>
                    </a:lnR>
                    <a:lnT>
                      <a:noFill/>
                    </a:lnT>
                    <a:lnB>
                      <a:noFill/>
                    </a:lnB>
                  </a:tcPr>
                </a:tc>
                <a:tc>
                  <a:txBody>
                    <a:bodyPr/>
                    <a:lstStyle/>
                    <a:p>
                      <a:pPr algn="ctr" rtl="0" fontAlgn="b"/>
                      <a:r>
                        <a:rPr lang="en-US" sz="900" b="0" i="0" u="none" strike="noStrike">
                          <a:solidFill>
                            <a:srgbClr val="000000"/>
                          </a:solidFill>
                          <a:effectLst/>
                          <a:latin typeface="Calibri"/>
                        </a:rPr>
                        <a:t>3500</a:t>
                      </a:r>
                    </a:p>
                  </a:txBody>
                  <a:tcPr marL="6294" marR="6294" marT="6294" marB="0" anchor="b">
                    <a:lnL>
                      <a:noFill/>
                    </a:lnL>
                    <a:lnR>
                      <a:noFill/>
                    </a:lnR>
                    <a:lnT>
                      <a:noFill/>
                    </a:lnT>
                    <a:lnB>
                      <a:noFill/>
                    </a:lnB>
                  </a:tcPr>
                </a:tc>
                <a:tc>
                  <a:txBody>
                    <a:bodyPr/>
                    <a:lstStyle/>
                    <a:p>
                      <a:pPr algn="ctr" rtl="0" fontAlgn="b"/>
                      <a:r>
                        <a:rPr lang="en-US" sz="900" b="0" i="0" u="none" strike="noStrike">
                          <a:solidFill>
                            <a:srgbClr val="000000"/>
                          </a:solidFill>
                          <a:effectLst/>
                          <a:latin typeface="Calibri"/>
                        </a:rPr>
                        <a:t>1633</a:t>
                      </a:r>
                    </a:p>
                  </a:txBody>
                  <a:tcPr marL="6294" marR="6294" marT="6294" marB="0" anchor="b">
                    <a:lnL>
                      <a:noFill/>
                    </a:lnL>
                    <a:lnR>
                      <a:noFill/>
                    </a:lnR>
                    <a:lnT>
                      <a:noFill/>
                    </a:lnT>
                    <a:lnB>
                      <a:noFill/>
                    </a:lnB>
                  </a:tcPr>
                </a:tc>
                <a:tc>
                  <a:txBody>
                    <a:bodyPr/>
                    <a:lstStyle/>
                    <a:p>
                      <a:pPr algn="ctr" rtl="0" fontAlgn="b"/>
                      <a:r>
                        <a:rPr lang="en-US" sz="900" b="0" i="0" u="none" strike="noStrike">
                          <a:solidFill>
                            <a:srgbClr val="000000"/>
                          </a:solidFill>
                          <a:effectLst/>
                          <a:latin typeface="Calibri"/>
                        </a:rPr>
                        <a:t>733</a:t>
                      </a:r>
                    </a:p>
                  </a:txBody>
                  <a:tcPr marL="6294" marR="6294" marT="6294" marB="0" anchor="b">
                    <a:lnL>
                      <a:noFill/>
                    </a:lnL>
                    <a:lnR>
                      <a:noFill/>
                    </a:lnR>
                    <a:lnT>
                      <a:noFill/>
                    </a:lnT>
                    <a:lnB>
                      <a:noFill/>
                    </a:lnB>
                  </a:tcPr>
                </a:tc>
                <a:tc>
                  <a:txBody>
                    <a:bodyPr/>
                    <a:lstStyle/>
                    <a:p>
                      <a:pPr algn="l" fontAlgn="b"/>
                      <a:endParaRPr lang="en-US" sz="900" b="0" i="0" u="none" strike="noStrike" dirty="0">
                        <a:solidFill>
                          <a:srgbClr val="000000"/>
                        </a:solidFill>
                        <a:effectLst/>
                        <a:latin typeface="Calibri"/>
                      </a:endParaRPr>
                    </a:p>
                  </a:txBody>
                  <a:tcPr marL="6294" marR="6294" marT="6294" marB="0" anchor="b">
                    <a:lnL>
                      <a:noFill/>
                    </a:lnL>
                    <a:lnR>
                      <a:noFill/>
                    </a:lnR>
                    <a:lnT>
                      <a:noFill/>
                    </a:lnT>
                    <a:lnB>
                      <a:noFill/>
                    </a:lnB>
                  </a:tcPr>
                </a:tc>
              </a:tr>
              <a:tr h="147216">
                <a:tc>
                  <a:txBody>
                    <a:bodyPr/>
                    <a:lstStyle/>
                    <a:p>
                      <a:pPr algn="ctr" rtl="0" fontAlgn="b"/>
                      <a:r>
                        <a:rPr lang="en-US" sz="900" b="0" i="0" u="none" strike="noStrike">
                          <a:solidFill>
                            <a:srgbClr val="000000"/>
                          </a:solidFill>
                          <a:effectLst/>
                          <a:latin typeface="Calibri"/>
                        </a:rPr>
                        <a:t>3B</a:t>
                      </a:r>
                    </a:p>
                  </a:txBody>
                  <a:tcPr marL="6294" marR="6294" marT="6294" marB="0" anchor="b">
                    <a:lnL>
                      <a:noFill/>
                    </a:lnL>
                    <a:lnR>
                      <a:noFill/>
                    </a:lnR>
                    <a:lnT>
                      <a:noFill/>
                    </a:lnT>
                    <a:lnB>
                      <a:noFill/>
                    </a:lnB>
                  </a:tcPr>
                </a:tc>
                <a:tc>
                  <a:txBody>
                    <a:bodyPr/>
                    <a:lstStyle/>
                    <a:p>
                      <a:pPr algn="ctr" rtl="0" fontAlgn="b"/>
                      <a:r>
                        <a:rPr lang="en-US" sz="900" b="0" i="0" u="none" strike="noStrike">
                          <a:solidFill>
                            <a:srgbClr val="000000"/>
                          </a:solidFill>
                          <a:effectLst/>
                          <a:latin typeface="Calibri"/>
                        </a:rPr>
                        <a:t>600</a:t>
                      </a:r>
                    </a:p>
                  </a:txBody>
                  <a:tcPr marL="6294" marR="6294" marT="6294" marB="0" anchor="b">
                    <a:lnL>
                      <a:noFill/>
                    </a:lnL>
                    <a:lnR>
                      <a:noFill/>
                    </a:lnR>
                    <a:lnT>
                      <a:noFill/>
                    </a:lnT>
                    <a:lnB>
                      <a:noFill/>
                    </a:lnB>
                  </a:tcPr>
                </a:tc>
                <a:tc>
                  <a:txBody>
                    <a:bodyPr/>
                    <a:lstStyle/>
                    <a:p>
                      <a:pPr algn="ctr" rtl="0" fontAlgn="b"/>
                      <a:r>
                        <a:rPr lang="en-US" sz="900" b="0" i="0" u="none" strike="noStrike">
                          <a:solidFill>
                            <a:srgbClr val="000000"/>
                          </a:solidFill>
                          <a:effectLst/>
                          <a:latin typeface="Calibri"/>
                        </a:rPr>
                        <a:t>267</a:t>
                      </a:r>
                    </a:p>
                  </a:txBody>
                  <a:tcPr marL="6294" marR="6294" marT="6294" marB="0" anchor="b">
                    <a:lnL>
                      <a:noFill/>
                    </a:lnL>
                    <a:lnR>
                      <a:noFill/>
                    </a:lnR>
                    <a:lnT>
                      <a:noFill/>
                    </a:lnT>
                    <a:lnB>
                      <a:noFill/>
                    </a:lnB>
                  </a:tcPr>
                </a:tc>
                <a:tc>
                  <a:txBody>
                    <a:bodyPr/>
                    <a:lstStyle/>
                    <a:p>
                      <a:pPr algn="ctr" rtl="0" fontAlgn="b"/>
                      <a:r>
                        <a:rPr lang="en-US" sz="900" b="0" i="0" u="none" strike="noStrike">
                          <a:solidFill>
                            <a:srgbClr val="000000"/>
                          </a:solidFill>
                          <a:effectLst/>
                          <a:latin typeface="Calibri"/>
                        </a:rPr>
                        <a:t>67</a:t>
                      </a:r>
                    </a:p>
                  </a:txBody>
                  <a:tcPr marL="6294" marR="6294" marT="6294" marB="0" anchor="b">
                    <a:lnL>
                      <a:noFill/>
                    </a:lnL>
                    <a:lnR>
                      <a:noFill/>
                    </a:lnR>
                    <a:lnT>
                      <a:noFill/>
                    </a:lnT>
                    <a:lnB>
                      <a:noFill/>
                    </a:lnB>
                  </a:tcPr>
                </a:tc>
                <a:tc>
                  <a:txBody>
                    <a:bodyPr/>
                    <a:lstStyle/>
                    <a:p>
                      <a:pPr algn="l" fontAlgn="b"/>
                      <a:endParaRPr lang="en-US" sz="900" b="0" i="0" u="none" strike="noStrike">
                        <a:solidFill>
                          <a:srgbClr val="000000"/>
                        </a:solidFill>
                        <a:effectLst/>
                        <a:latin typeface="Calibri"/>
                      </a:endParaRPr>
                    </a:p>
                  </a:txBody>
                  <a:tcPr marL="6294" marR="6294" marT="6294" marB="0" anchor="b">
                    <a:lnL>
                      <a:noFill/>
                    </a:lnL>
                    <a:lnR>
                      <a:noFill/>
                    </a:lnR>
                    <a:lnT>
                      <a:noFill/>
                    </a:lnT>
                    <a:lnB>
                      <a:noFill/>
                    </a:lnB>
                  </a:tcPr>
                </a:tc>
              </a:tr>
              <a:tr h="147216">
                <a:tc>
                  <a:txBody>
                    <a:bodyPr/>
                    <a:lstStyle/>
                    <a:p>
                      <a:pPr algn="ctr" rtl="0" fontAlgn="b"/>
                      <a:r>
                        <a:rPr lang="en-US" sz="900" b="0" i="0" u="none" strike="noStrike">
                          <a:solidFill>
                            <a:srgbClr val="000000"/>
                          </a:solidFill>
                          <a:effectLst/>
                          <a:latin typeface="Calibri"/>
                        </a:rPr>
                        <a:t>4A</a:t>
                      </a:r>
                    </a:p>
                  </a:txBody>
                  <a:tcPr marL="6294" marR="6294" marT="6294" marB="0" anchor="b">
                    <a:lnL>
                      <a:noFill/>
                    </a:lnL>
                    <a:lnR>
                      <a:noFill/>
                    </a:lnR>
                    <a:lnT>
                      <a:noFill/>
                    </a:lnT>
                    <a:lnB>
                      <a:noFill/>
                    </a:lnB>
                  </a:tcPr>
                </a:tc>
                <a:tc>
                  <a:txBody>
                    <a:bodyPr/>
                    <a:lstStyle/>
                    <a:p>
                      <a:pPr algn="ctr" rtl="0" fontAlgn="b"/>
                      <a:r>
                        <a:rPr lang="en-US" sz="900" b="0" i="0" u="none" strike="noStrike">
                          <a:solidFill>
                            <a:srgbClr val="000000"/>
                          </a:solidFill>
                          <a:effectLst/>
                          <a:latin typeface="Calibri"/>
                        </a:rPr>
                        <a:t>0</a:t>
                      </a:r>
                    </a:p>
                  </a:txBody>
                  <a:tcPr marL="6294" marR="6294" marT="6294" marB="0" anchor="b">
                    <a:lnL>
                      <a:noFill/>
                    </a:lnL>
                    <a:lnR>
                      <a:noFill/>
                    </a:lnR>
                    <a:lnT>
                      <a:noFill/>
                    </a:lnT>
                    <a:lnB>
                      <a:noFill/>
                    </a:lnB>
                  </a:tcPr>
                </a:tc>
                <a:tc>
                  <a:txBody>
                    <a:bodyPr/>
                    <a:lstStyle/>
                    <a:p>
                      <a:pPr algn="ctr" rtl="0" fontAlgn="b"/>
                      <a:r>
                        <a:rPr lang="en-US" sz="900" b="0" i="0" u="none" strike="noStrike">
                          <a:solidFill>
                            <a:srgbClr val="000000"/>
                          </a:solidFill>
                          <a:effectLst/>
                          <a:latin typeface="Calibri"/>
                        </a:rPr>
                        <a:t>0</a:t>
                      </a:r>
                    </a:p>
                  </a:txBody>
                  <a:tcPr marL="6294" marR="6294" marT="6294" marB="0" anchor="b">
                    <a:lnL>
                      <a:noFill/>
                    </a:lnL>
                    <a:lnR>
                      <a:noFill/>
                    </a:lnR>
                    <a:lnT>
                      <a:noFill/>
                    </a:lnT>
                    <a:lnB>
                      <a:noFill/>
                    </a:lnB>
                  </a:tcPr>
                </a:tc>
                <a:tc>
                  <a:txBody>
                    <a:bodyPr/>
                    <a:lstStyle/>
                    <a:p>
                      <a:pPr algn="ctr" rtl="0" fontAlgn="b"/>
                      <a:r>
                        <a:rPr lang="en-US" sz="900" b="0" i="0" u="none" strike="noStrike">
                          <a:solidFill>
                            <a:srgbClr val="000000"/>
                          </a:solidFill>
                          <a:effectLst/>
                          <a:latin typeface="Calibri"/>
                        </a:rPr>
                        <a:t>0</a:t>
                      </a:r>
                    </a:p>
                  </a:txBody>
                  <a:tcPr marL="6294" marR="6294" marT="6294" marB="0" anchor="b">
                    <a:lnL>
                      <a:noFill/>
                    </a:lnL>
                    <a:lnR>
                      <a:noFill/>
                    </a:lnR>
                    <a:lnT>
                      <a:noFill/>
                    </a:lnT>
                    <a:lnB>
                      <a:noFill/>
                    </a:lnB>
                  </a:tcPr>
                </a:tc>
                <a:tc>
                  <a:txBody>
                    <a:bodyPr/>
                    <a:lstStyle/>
                    <a:p>
                      <a:pPr algn="l" fontAlgn="b"/>
                      <a:endParaRPr lang="en-US" sz="900" b="0" i="0" u="none" strike="noStrike" dirty="0">
                        <a:solidFill>
                          <a:srgbClr val="000000"/>
                        </a:solidFill>
                        <a:effectLst/>
                        <a:latin typeface="Calibri"/>
                      </a:endParaRPr>
                    </a:p>
                  </a:txBody>
                  <a:tcPr marL="6294" marR="6294" marT="6294" marB="0" anchor="b">
                    <a:lnL>
                      <a:noFill/>
                    </a:lnL>
                    <a:lnR>
                      <a:noFill/>
                    </a:lnR>
                    <a:lnT>
                      <a:noFill/>
                    </a:lnT>
                    <a:lnB>
                      <a:noFill/>
                    </a:lnB>
                  </a:tcPr>
                </a:tc>
              </a:tr>
              <a:tr h="147216">
                <a:tc>
                  <a:txBody>
                    <a:bodyPr/>
                    <a:lstStyle/>
                    <a:p>
                      <a:pPr algn="ctr" rtl="0" fontAlgn="b"/>
                      <a:r>
                        <a:rPr lang="en-US" sz="900" b="0" i="0" u="none" strike="noStrike">
                          <a:solidFill>
                            <a:srgbClr val="000000"/>
                          </a:solidFill>
                          <a:effectLst/>
                          <a:latin typeface="Calibri"/>
                        </a:rPr>
                        <a:t>4B</a:t>
                      </a:r>
                    </a:p>
                  </a:txBody>
                  <a:tcPr marL="6294" marR="6294" marT="6294" marB="0" anchor="b">
                    <a:lnL>
                      <a:noFill/>
                    </a:lnL>
                    <a:lnR>
                      <a:noFill/>
                    </a:lnR>
                    <a:lnT>
                      <a:noFill/>
                    </a:lnT>
                    <a:lnB>
                      <a:noFill/>
                    </a:lnB>
                  </a:tcPr>
                </a:tc>
                <a:tc>
                  <a:txBody>
                    <a:bodyPr/>
                    <a:lstStyle/>
                    <a:p>
                      <a:pPr algn="ctr" rtl="0" fontAlgn="b"/>
                      <a:r>
                        <a:rPr lang="en-US" sz="900" b="0" i="0" u="none" strike="noStrike">
                          <a:solidFill>
                            <a:srgbClr val="000000"/>
                          </a:solidFill>
                          <a:effectLst/>
                          <a:latin typeface="Calibri"/>
                        </a:rPr>
                        <a:t>0</a:t>
                      </a:r>
                    </a:p>
                  </a:txBody>
                  <a:tcPr marL="6294" marR="6294" marT="6294" marB="0" anchor="b">
                    <a:lnL>
                      <a:noFill/>
                    </a:lnL>
                    <a:lnR>
                      <a:noFill/>
                    </a:lnR>
                    <a:lnT>
                      <a:noFill/>
                    </a:lnT>
                    <a:lnB>
                      <a:noFill/>
                    </a:lnB>
                  </a:tcPr>
                </a:tc>
                <a:tc>
                  <a:txBody>
                    <a:bodyPr/>
                    <a:lstStyle/>
                    <a:p>
                      <a:pPr algn="ctr" rtl="0" fontAlgn="b"/>
                      <a:r>
                        <a:rPr lang="en-US" sz="900" b="0" i="0" u="none" strike="noStrike">
                          <a:solidFill>
                            <a:srgbClr val="000000"/>
                          </a:solidFill>
                          <a:effectLst/>
                          <a:latin typeface="Calibri"/>
                        </a:rPr>
                        <a:t>0</a:t>
                      </a:r>
                    </a:p>
                  </a:txBody>
                  <a:tcPr marL="6294" marR="6294" marT="6294" marB="0" anchor="b">
                    <a:lnL>
                      <a:noFill/>
                    </a:lnL>
                    <a:lnR>
                      <a:noFill/>
                    </a:lnR>
                    <a:lnT>
                      <a:noFill/>
                    </a:lnT>
                    <a:lnB>
                      <a:noFill/>
                    </a:lnB>
                  </a:tcPr>
                </a:tc>
                <a:tc>
                  <a:txBody>
                    <a:bodyPr/>
                    <a:lstStyle/>
                    <a:p>
                      <a:pPr algn="ctr" rtl="0" fontAlgn="b"/>
                      <a:r>
                        <a:rPr lang="en-US" sz="900" b="0" i="0" u="none" strike="noStrike">
                          <a:solidFill>
                            <a:srgbClr val="000000"/>
                          </a:solidFill>
                          <a:effectLst/>
                          <a:latin typeface="Calibri"/>
                        </a:rPr>
                        <a:t>0</a:t>
                      </a:r>
                    </a:p>
                  </a:txBody>
                  <a:tcPr marL="6294" marR="6294" marT="6294" marB="0" anchor="b">
                    <a:lnL>
                      <a:noFill/>
                    </a:lnL>
                    <a:lnR>
                      <a:noFill/>
                    </a:lnR>
                    <a:lnT>
                      <a:noFill/>
                    </a:lnT>
                    <a:lnB>
                      <a:noFill/>
                    </a:lnB>
                  </a:tcPr>
                </a:tc>
                <a:tc>
                  <a:txBody>
                    <a:bodyPr/>
                    <a:lstStyle/>
                    <a:p>
                      <a:pPr algn="l" fontAlgn="b"/>
                      <a:endParaRPr lang="en-US" sz="900" b="0" i="0" u="none" strike="noStrike" dirty="0">
                        <a:solidFill>
                          <a:srgbClr val="000000"/>
                        </a:solidFill>
                        <a:effectLst/>
                        <a:latin typeface="Calibri"/>
                      </a:endParaRPr>
                    </a:p>
                  </a:txBody>
                  <a:tcPr marL="6294" marR="6294" marT="6294" marB="0" anchor="b">
                    <a:lnL>
                      <a:noFill/>
                    </a:lnL>
                    <a:lnR>
                      <a:noFill/>
                    </a:lnR>
                    <a:lnT>
                      <a:noFill/>
                    </a:lnT>
                    <a:lnB>
                      <a:noFill/>
                    </a:lnB>
                  </a:tcPr>
                </a:tc>
              </a:tr>
              <a:tr h="147216">
                <a:tc>
                  <a:txBody>
                    <a:bodyPr/>
                    <a:lstStyle/>
                    <a:p>
                      <a:pPr algn="ctr" rtl="0" fontAlgn="b"/>
                      <a:r>
                        <a:rPr lang="en-US" sz="900" b="0" i="0" u="none" strike="noStrike">
                          <a:solidFill>
                            <a:srgbClr val="000000"/>
                          </a:solidFill>
                          <a:effectLst/>
                          <a:latin typeface="Calibri"/>
                        </a:rPr>
                        <a:t>5A</a:t>
                      </a:r>
                    </a:p>
                  </a:txBody>
                  <a:tcPr marL="6294" marR="6294" marT="6294" marB="0" anchor="b">
                    <a:lnL>
                      <a:noFill/>
                    </a:lnL>
                    <a:lnR>
                      <a:noFill/>
                    </a:lnR>
                    <a:lnT>
                      <a:noFill/>
                    </a:lnT>
                    <a:lnB>
                      <a:noFill/>
                    </a:lnB>
                  </a:tcPr>
                </a:tc>
                <a:tc>
                  <a:txBody>
                    <a:bodyPr/>
                    <a:lstStyle/>
                    <a:p>
                      <a:pPr algn="ctr" rtl="0" fontAlgn="b"/>
                      <a:r>
                        <a:rPr lang="en-US" sz="900" b="0" i="0" u="none" strike="noStrike">
                          <a:solidFill>
                            <a:srgbClr val="000000"/>
                          </a:solidFill>
                          <a:effectLst/>
                          <a:latin typeface="Calibri"/>
                        </a:rPr>
                        <a:t>1100</a:t>
                      </a:r>
                    </a:p>
                  </a:txBody>
                  <a:tcPr marL="6294" marR="6294" marT="6294" marB="0" anchor="b">
                    <a:lnL>
                      <a:noFill/>
                    </a:lnL>
                    <a:lnR>
                      <a:noFill/>
                    </a:lnR>
                    <a:lnT>
                      <a:noFill/>
                    </a:lnT>
                    <a:lnB>
                      <a:noFill/>
                    </a:lnB>
                  </a:tcPr>
                </a:tc>
                <a:tc>
                  <a:txBody>
                    <a:bodyPr/>
                    <a:lstStyle/>
                    <a:p>
                      <a:pPr algn="ctr" rtl="0" fontAlgn="b"/>
                      <a:r>
                        <a:rPr lang="en-US" sz="900" b="0" i="0" u="none" strike="noStrike">
                          <a:solidFill>
                            <a:srgbClr val="000000"/>
                          </a:solidFill>
                          <a:effectLst/>
                          <a:latin typeface="Calibri"/>
                        </a:rPr>
                        <a:t>300</a:t>
                      </a:r>
                    </a:p>
                  </a:txBody>
                  <a:tcPr marL="6294" marR="6294" marT="6294" marB="0" anchor="b">
                    <a:lnL>
                      <a:noFill/>
                    </a:lnL>
                    <a:lnR>
                      <a:noFill/>
                    </a:lnR>
                    <a:lnT>
                      <a:noFill/>
                    </a:lnT>
                    <a:lnB>
                      <a:noFill/>
                    </a:lnB>
                  </a:tcPr>
                </a:tc>
                <a:tc>
                  <a:txBody>
                    <a:bodyPr/>
                    <a:lstStyle/>
                    <a:p>
                      <a:pPr algn="ctr" rtl="0" fontAlgn="b"/>
                      <a:r>
                        <a:rPr lang="en-US" sz="900" b="0" i="0" u="none" strike="noStrike">
                          <a:solidFill>
                            <a:srgbClr val="000000"/>
                          </a:solidFill>
                          <a:effectLst/>
                          <a:latin typeface="Calibri"/>
                        </a:rPr>
                        <a:t>367</a:t>
                      </a:r>
                    </a:p>
                  </a:txBody>
                  <a:tcPr marL="6294" marR="6294" marT="6294" marB="0" anchor="b">
                    <a:lnL>
                      <a:noFill/>
                    </a:lnL>
                    <a:lnR>
                      <a:noFill/>
                    </a:lnR>
                    <a:lnT>
                      <a:noFill/>
                    </a:lnT>
                    <a:lnB>
                      <a:noFill/>
                    </a:lnB>
                  </a:tcPr>
                </a:tc>
                <a:tc>
                  <a:txBody>
                    <a:bodyPr/>
                    <a:lstStyle/>
                    <a:p>
                      <a:pPr algn="l" fontAlgn="b"/>
                      <a:endParaRPr lang="en-US" sz="900" b="0" i="0" u="none" strike="noStrike">
                        <a:solidFill>
                          <a:srgbClr val="000000"/>
                        </a:solidFill>
                        <a:effectLst/>
                        <a:latin typeface="Calibri"/>
                      </a:endParaRPr>
                    </a:p>
                  </a:txBody>
                  <a:tcPr marL="6294" marR="6294" marT="6294" marB="0" anchor="b">
                    <a:lnL>
                      <a:noFill/>
                    </a:lnL>
                    <a:lnR>
                      <a:noFill/>
                    </a:lnR>
                    <a:lnT>
                      <a:noFill/>
                    </a:lnT>
                    <a:lnB>
                      <a:noFill/>
                    </a:lnB>
                  </a:tcPr>
                </a:tc>
              </a:tr>
              <a:tr h="147216">
                <a:tc>
                  <a:txBody>
                    <a:bodyPr/>
                    <a:lstStyle/>
                    <a:p>
                      <a:pPr algn="ctr" rtl="0" fontAlgn="b"/>
                      <a:r>
                        <a:rPr lang="en-US" sz="900" b="0" i="0" u="none" strike="noStrike">
                          <a:solidFill>
                            <a:srgbClr val="000000"/>
                          </a:solidFill>
                          <a:effectLst/>
                          <a:latin typeface="Calibri"/>
                        </a:rPr>
                        <a:t>5B</a:t>
                      </a:r>
                    </a:p>
                  </a:txBody>
                  <a:tcPr marL="6294" marR="6294" marT="6294" marB="0" anchor="b">
                    <a:lnL>
                      <a:noFill/>
                    </a:lnL>
                    <a:lnR>
                      <a:noFill/>
                    </a:lnR>
                    <a:lnT>
                      <a:noFill/>
                    </a:lnT>
                    <a:lnB>
                      <a:noFill/>
                    </a:lnB>
                  </a:tcPr>
                </a:tc>
                <a:tc>
                  <a:txBody>
                    <a:bodyPr/>
                    <a:lstStyle/>
                    <a:p>
                      <a:pPr algn="ctr" rtl="0" fontAlgn="b"/>
                      <a:r>
                        <a:rPr lang="en-US" sz="900" b="0" i="0" u="none" strike="noStrike">
                          <a:solidFill>
                            <a:srgbClr val="000000"/>
                          </a:solidFill>
                          <a:effectLst/>
                          <a:latin typeface="Calibri"/>
                        </a:rPr>
                        <a:t>1267</a:t>
                      </a:r>
                    </a:p>
                  </a:txBody>
                  <a:tcPr marL="6294" marR="6294" marT="6294" marB="0" anchor="b">
                    <a:lnL>
                      <a:noFill/>
                    </a:lnL>
                    <a:lnR>
                      <a:noFill/>
                    </a:lnR>
                    <a:lnT>
                      <a:noFill/>
                    </a:lnT>
                    <a:lnB>
                      <a:noFill/>
                    </a:lnB>
                  </a:tcPr>
                </a:tc>
                <a:tc>
                  <a:txBody>
                    <a:bodyPr/>
                    <a:lstStyle/>
                    <a:p>
                      <a:pPr algn="ctr" rtl="0" fontAlgn="b"/>
                      <a:r>
                        <a:rPr lang="en-US" sz="900" b="0" i="0" u="none" strike="noStrike">
                          <a:solidFill>
                            <a:srgbClr val="000000"/>
                          </a:solidFill>
                          <a:effectLst/>
                          <a:latin typeface="Calibri"/>
                        </a:rPr>
                        <a:t>300</a:t>
                      </a:r>
                    </a:p>
                  </a:txBody>
                  <a:tcPr marL="6294" marR="6294" marT="6294" marB="0" anchor="b">
                    <a:lnL>
                      <a:noFill/>
                    </a:lnL>
                    <a:lnR>
                      <a:noFill/>
                    </a:lnR>
                    <a:lnT>
                      <a:noFill/>
                    </a:lnT>
                    <a:lnB>
                      <a:noFill/>
                    </a:lnB>
                  </a:tcPr>
                </a:tc>
                <a:tc>
                  <a:txBody>
                    <a:bodyPr/>
                    <a:lstStyle/>
                    <a:p>
                      <a:pPr algn="ctr" rtl="0" fontAlgn="b"/>
                      <a:r>
                        <a:rPr lang="en-US" sz="900" b="0" i="0" u="none" strike="noStrike">
                          <a:solidFill>
                            <a:srgbClr val="000000"/>
                          </a:solidFill>
                          <a:effectLst/>
                          <a:latin typeface="Calibri"/>
                        </a:rPr>
                        <a:t>533</a:t>
                      </a:r>
                    </a:p>
                  </a:txBody>
                  <a:tcPr marL="6294" marR="6294" marT="6294" marB="0" anchor="b">
                    <a:lnL>
                      <a:noFill/>
                    </a:lnL>
                    <a:lnR>
                      <a:noFill/>
                    </a:lnR>
                    <a:lnT>
                      <a:noFill/>
                    </a:lnT>
                    <a:lnB>
                      <a:noFill/>
                    </a:lnB>
                  </a:tcPr>
                </a:tc>
                <a:tc>
                  <a:txBody>
                    <a:bodyPr/>
                    <a:lstStyle/>
                    <a:p>
                      <a:pPr algn="l" fontAlgn="b"/>
                      <a:endParaRPr lang="en-US" sz="900" b="0" i="0" u="none" strike="noStrike" dirty="0">
                        <a:solidFill>
                          <a:srgbClr val="000000"/>
                        </a:solidFill>
                        <a:effectLst/>
                        <a:latin typeface="Calibri"/>
                      </a:endParaRPr>
                    </a:p>
                  </a:txBody>
                  <a:tcPr marL="6294" marR="6294" marT="6294" marB="0" anchor="b">
                    <a:lnL>
                      <a:noFill/>
                    </a:lnL>
                    <a:lnR>
                      <a:noFill/>
                    </a:lnR>
                    <a:lnT>
                      <a:noFill/>
                    </a:lnT>
                    <a:lnB>
                      <a:noFill/>
                    </a:lnB>
                  </a:tcPr>
                </a:tc>
              </a:tr>
              <a:tr h="147216">
                <a:tc>
                  <a:txBody>
                    <a:bodyPr/>
                    <a:lstStyle/>
                    <a:p>
                      <a:pPr algn="ctr" rtl="0" fontAlgn="b"/>
                      <a:r>
                        <a:rPr lang="en-US" sz="900" b="0" i="0" u="none" strike="noStrike">
                          <a:solidFill>
                            <a:srgbClr val="000000"/>
                          </a:solidFill>
                          <a:effectLst/>
                          <a:latin typeface="Calibri"/>
                        </a:rPr>
                        <a:t>6A</a:t>
                      </a:r>
                    </a:p>
                  </a:txBody>
                  <a:tcPr marL="6294" marR="6294" marT="6294" marB="0" anchor="b">
                    <a:lnL>
                      <a:noFill/>
                    </a:lnL>
                    <a:lnR>
                      <a:noFill/>
                    </a:lnR>
                    <a:lnT>
                      <a:noFill/>
                    </a:lnT>
                    <a:lnB>
                      <a:noFill/>
                    </a:lnB>
                  </a:tcPr>
                </a:tc>
                <a:tc>
                  <a:txBody>
                    <a:bodyPr/>
                    <a:lstStyle/>
                    <a:p>
                      <a:pPr algn="ctr" rtl="0" fontAlgn="b"/>
                      <a:r>
                        <a:rPr lang="en-US" sz="900" b="0" i="0" u="none" strike="noStrike">
                          <a:solidFill>
                            <a:srgbClr val="000000"/>
                          </a:solidFill>
                          <a:effectLst/>
                          <a:latin typeface="Calibri"/>
                        </a:rPr>
                        <a:t>1467</a:t>
                      </a:r>
                    </a:p>
                  </a:txBody>
                  <a:tcPr marL="6294" marR="6294" marT="6294" marB="0" anchor="b">
                    <a:lnL>
                      <a:noFill/>
                    </a:lnL>
                    <a:lnR>
                      <a:noFill/>
                    </a:lnR>
                    <a:lnT>
                      <a:noFill/>
                    </a:lnT>
                    <a:lnB>
                      <a:noFill/>
                    </a:lnB>
                  </a:tcPr>
                </a:tc>
                <a:tc>
                  <a:txBody>
                    <a:bodyPr/>
                    <a:lstStyle/>
                    <a:p>
                      <a:pPr algn="ctr" rtl="0" fontAlgn="b"/>
                      <a:r>
                        <a:rPr lang="en-US" sz="900" b="0" i="0" u="none" strike="noStrike">
                          <a:solidFill>
                            <a:srgbClr val="000000"/>
                          </a:solidFill>
                          <a:effectLst/>
                          <a:latin typeface="Calibri"/>
                        </a:rPr>
                        <a:t>700</a:t>
                      </a:r>
                    </a:p>
                  </a:txBody>
                  <a:tcPr marL="6294" marR="6294" marT="6294" marB="0" anchor="b">
                    <a:lnL>
                      <a:noFill/>
                    </a:lnL>
                    <a:lnR>
                      <a:noFill/>
                    </a:lnR>
                    <a:lnT>
                      <a:noFill/>
                    </a:lnT>
                    <a:lnB>
                      <a:noFill/>
                    </a:lnB>
                  </a:tcPr>
                </a:tc>
                <a:tc>
                  <a:txBody>
                    <a:bodyPr/>
                    <a:lstStyle/>
                    <a:p>
                      <a:pPr algn="ctr" rtl="0" fontAlgn="b"/>
                      <a:r>
                        <a:rPr lang="en-US" sz="900" b="0" i="0" u="none" strike="noStrike">
                          <a:solidFill>
                            <a:srgbClr val="000000"/>
                          </a:solidFill>
                          <a:effectLst/>
                          <a:latin typeface="Calibri"/>
                        </a:rPr>
                        <a:t>700</a:t>
                      </a:r>
                    </a:p>
                  </a:txBody>
                  <a:tcPr marL="6294" marR="6294" marT="6294" marB="0" anchor="b">
                    <a:lnL>
                      <a:noFill/>
                    </a:lnL>
                    <a:lnR>
                      <a:noFill/>
                    </a:lnR>
                    <a:lnT>
                      <a:noFill/>
                    </a:lnT>
                    <a:lnB>
                      <a:noFill/>
                    </a:lnB>
                  </a:tcPr>
                </a:tc>
                <a:tc>
                  <a:txBody>
                    <a:bodyPr/>
                    <a:lstStyle/>
                    <a:p>
                      <a:pPr algn="l" fontAlgn="b"/>
                      <a:endParaRPr lang="en-US" sz="900" b="0" i="0" u="none" strike="noStrike" dirty="0">
                        <a:solidFill>
                          <a:srgbClr val="000000"/>
                        </a:solidFill>
                        <a:effectLst/>
                        <a:latin typeface="Calibri"/>
                      </a:endParaRPr>
                    </a:p>
                  </a:txBody>
                  <a:tcPr marL="6294" marR="6294" marT="6294" marB="0" anchor="b">
                    <a:lnL>
                      <a:noFill/>
                    </a:lnL>
                    <a:lnR>
                      <a:noFill/>
                    </a:lnR>
                    <a:lnT>
                      <a:noFill/>
                    </a:lnT>
                    <a:lnB>
                      <a:noFill/>
                    </a:lnB>
                  </a:tcPr>
                </a:tc>
              </a:tr>
              <a:tr h="147216">
                <a:tc>
                  <a:txBody>
                    <a:bodyPr/>
                    <a:lstStyle/>
                    <a:p>
                      <a:pPr algn="ctr" rtl="0" fontAlgn="b"/>
                      <a:r>
                        <a:rPr lang="en-US" sz="900" b="0" i="0" u="none" strike="noStrike">
                          <a:solidFill>
                            <a:srgbClr val="000000"/>
                          </a:solidFill>
                          <a:effectLst/>
                          <a:latin typeface="Calibri"/>
                        </a:rPr>
                        <a:t>6B</a:t>
                      </a:r>
                    </a:p>
                  </a:txBody>
                  <a:tcPr marL="6294" marR="6294" marT="6294" marB="0" anchor="b">
                    <a:lnL>
                      <a:noFill/>
                    </a:lnL>
                    <a:lnR>
                      <a:noFill/>
                    </a:lnR>
                    <a:lnT>
                      <a:noFill/>
                    </a:lnT>
                    <a:lnB>
                      <a:noFill/>
                    </a:lnB>
                  </a:tcPr>
                </a:tc>
                <a:tc>
                  <a:txBody>
                    <a:bodyPr/>
                    <a:lstStyle/>
                    <a:p>
                      <a:pPr algn="ctr" rtl="0" fontAlgn="b"/>
                      <a:r>
                        <a:rPr lang="en-US" sz="900" b="0" i="0" u="none" strike="noStrike">
                          <a:solidFill>
                            <a:srgbClr val="000000"/>
                          </a:solidFill>
                          <a:effectLst/>
                          <a:latin typeface="Calibri"/>
                        </a:rPr>
                        <a:t>1000</a:t>
                      </a:r>
                    </a:p>
                  </a:txBody>
                  <a:tcPr marL="6294" marR="6294" marT="6294"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rtl="0" fontAlgn="b"/>
                      <a:r>
                        <a:rPr lang="en-US" sz="900" b="0" i="0" u="none" strike="noStrike">
                          <a:solidFill>
                            <a:srgbClr val="000000"/>
                          </a:solidFill>
                          <a:effectLst/>
                          <a:latin typeface="Calibri"/>
                        </a:rPr>
                        <a:t>667</a:t>
                      </a:r>
                    </a:p>
                  </a:txBody>
                  <a:tcPr marL="6294" marR="6294" marT="6294"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rtl="0" fontAlgn="b"/>
                      <a:r>
                        <a:rPr lang="en-US" sz="900" b="0" i="0" u="none" strike="noStrike">
                          <a:solidFill>
                            <a:srgbClr val="000000"/>
                          </a:solidFill>
                          <a:effectLst/>
                          <a:latin typeface="Calibri"/>
                        </a:rPr>
                        <a:t>267</a:t>
                      </a:r>
                    </a:p>
                  </a:txBody>
                  <a:tcPr marL="6294" marR="6294" marT="6294"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900" b="0" i="0" u="none" strike="noStrike">
                        <a:solidFill>
                          <a:srgbClr val="000000"/>
                        </a:solidFill>
                        <a:effectLst/>
                        <a:latin typeface="Calibri"/>
                      </a:endParaRPr>
                    </a:p>
                  </a:txBody>
                  <a:tcPr marL="6294" marR="6294" marT="6294" marB="0" anchor="b">
                    <a:lnL>
                      <a:noFill/>
                    </a:lnL>
                    <a:lnR>
                      <a:noFill/>
                    </a:lnR>
                    <a:lnT>
                      <a:noFill/>
                    </a:lnT>
                    <a:lnB>
                      <a:noFill/>
                    </a:lnB>
                  </a:tcPr>
                </a:tc>
              </a:tr>
              <a:tr h="147216">
                <a:tc>
                  <a:txBody>
                    <a:bodyPr/>
                    <a:lstStyle/>
                    <a:p>
                      <a:pPr algn="l" fontAlgn="b"/>
                      <a:endParaRPr lang="en-US" sz="900" b="0" i="0" u="none" strike="noStrike">
                        <a:solidFill>
                          <a:srgbClr val="000000"/>
                        </a:solidFill>
                        <a:effectLst/>
                        <a:latin typeface="Calibri"/>
                      </a:endParaRPr>
                    </a:p>
                  </a:txBody>
                  <a:tcPr marL="6294" marR="6294" marT="6294" marB="0" anchor="b">
                    <a:lnL>
                      <a:noFill/>
                    </a:lnL>
                    <a:lnR>
                      <a:noFill/>
                    </a:lnR>
                    <a:lnT>
                      <a:noFill/>
                    </a:lnT>
                    <a:lnB>
                      <a:noFill/>
                    </a:lnB>
                  </a:tcPr>
                </a:tc>
                <a:tc gridSpan="3">
                  <a:txBody>
                    <a:bodyPr/>
                    <a:lstStyle/>
                    <a:p>
                      <a:pPr algn="l" fontAlgn="b"/>
                      <a:r>
                        <a:rPr lang="en-US" sz="900" b="0" i="0" u="none" strike="noStrike">
                          <a:solidFill>
                            <a:srgbClr val="000000"/>
                          </a:solidFill>
                          <a:effectLst/>
                          <a:latin typeface="Calibri"/>
                        </a:rPr>
                        <a:t>"-" = no sample taken</a:t>
                      </a:r>
                    </a:p>
                  </a:txBody>
                  <a:tcPr marL="6294" marR="6294" marT="6294" marB="0" anchor="b">
                    <a:lnL>
                      <a:noFill/>
                    </a:lnL>
                    <a:lnR>
                      <a:noFill/>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a:txBody>
                    <a:bodyPr/>
                    <a:lstStyle/>
                    <a:p>
                      <a:pPr algn="l" fontAlgn="b"/>
                      <a:endParaRPr lang="en-US" sz="900" b="0" i="0" u="none" strike="noStrike" dirty="0">
                        <a:solidFill>
                          <a:srgbClr val="000000"/>
                        </a:solidFill>
                        <a:effectLst/>
                        <a:latin typeface="Calibri"/>
                      </a:endParaRPr>
                    </a:p>
                  </a:txBody>
                  <a:tcPr marL="6294" marR="6294" marT="6294" marB="0" anchor="b">
                    <a:lnL>
                      <a:noFill/>
                    </a:lnL>
                    <a:lnR>
                      <a:noFill/>
                    </a:lnR>
                    <a:lnT>
                      <a:noFill/>
                    </a:lnT>
                    <a:lnB>
                      <a:noFill/>
                    </a:lnB>
                  </a:tcPr>
                </a:tc>
              </a:tr>
              <a:tr h="147216">
                <a:tc>
                  <a:txBody>
                    <a:bodyPr/>
                    <a:lstStyle/>
                    <a:p>
                      <a:pPr algn="l" fontAlgn="b"/>
                      <a:endParaRPr lang="en-US" sz="900" b="0" i="0" u="none" strike="noStrike">
                        <a:solidFill>
                          <a:srgbClr val="000000"/>
                        </a:solidFill>
                        <a:effectLst/>
                        <a:latin typeface="Calibri"/>
                      </a:endParaRPr>
                    </a:p>
                  </a:txBody>
                  <a:tcPr marL="6294" marR="6294" marT="6294" marB="0" anchor="b">
                    <a:lnL>
                      <a:noFill/>
                    </a:lnL>
                    <a:lnR>
                      <a:noFill/>
                    </a:lnR>
                    <a:lnT>
                      <a:noFill/>
                    </a:lnT>
                    <a:lnB>
                      <a:noFill/>
                    </a:lnB>
                  </a:tcPr>
                </a:tc>
                <a:tc gridSpan="3">
                  <a:txBody>
                    <a:bodyPr/>
                    <a:lstStyle/>
                    <a:p>
                      <a:pPr algn="l" fontAlgn="b"/>
                      <a:r>
                        <a:rPr lang="en-US" sz="900" b="0" i="0" u="none" strike="noStrike">
                          <a:solidFill>
                            <a:srgbClr val="000000"/>
                          </a:solidFill>
                          <a:effectLst/>
                          <a:latin typeface="Calibri"/>
                        </a:rPr>
                        <a:t>TTC = Too many to count</a:t>
                      </a:r>
                    </a:p>
                  </a:txBody>
                  <a:tcPr marL="6294" marR="6294" marT="6294" marB="0" anchor="b">
                    <a:lnL>
                      <a:noFill/>
                    </a:lnL>
                    <a:lnR>
                      <a:noFill/>
                    </a:lnR>
                    <a:lnT>
                      <a:noFill/>
                    </a:lnT>
                    <a:lnB>
                      <a:noFill/>
                    </a:lnB>
                  </a:tcPr>
                </a:tc>
                <a:tc hMerge="1">
                  <a:txBody>
                    <a:bodyPr/>
                    <a:lstStyle/>
                    <a:p>
                      <a:endParaRPr lang="en-US"/>
                    </a:p>
                  </a:txBody>
                  <a:tcPr/>
                </a:tc>
                <a:tc hMerge="1">
                  <a:txBody>
                    <a:bodyPr/>
                    <a:lstStyle/>
                    <a:p>
                      <a:endParaRPr lang="en-US"/>
                    </a:p>
                  </a:txBody>
                  <a:tcPr/>
                </a:tc>
                <a:tc>
                  <a:txBody>
                    <a:bodyPr/>
                    <a:lstStyle/>
                    <a:p>
                      <a:pPr algn="l" fontAlgn="b"/>
                      <a:endParaRPr lang="en-US" sz="900" b="0" i="0" u="none" strike="noStrike">
                        <a:solidFill>
                          <a:srgbClr val="000000"/>
                        </a:solidFill>
                        <a:effectLst/>
                        <a:latin typeface="Calibri"/>
                      </a:endParaRPr>
                    </a:p>
                  </a:txBody>
                  <a:tcPr marL="6294" marR="6294" marT="6294" marB="0" anchor="b">
                    <a:lnL>
                      <a:noFill/>
                    </a:lnL>
                    <a:lnR>
                      <a:noFill/>
                    </a:lnR>
                    <a:lnT>
                      <a:noFill/>
                    </a:lnT>
                    <a:lnB>
                      <a:noFill/>
                    </a:lnB>
                  </a:tcPr>
                </a:tc>
              </a:tr>
              <a:tr h="147216">
                <a:tc>
                  <a:txBody>
                    <a:bodyPr/>
                    <a:lstStyle/>
                    <a:p>
                      <a:pPr algn="l" fontAlgn="b"/>
                      <a:endParaRPr lang="en-US" sz="900" b="0" i="0" u="none" strike="noStrike">
                        <a:solidFill>
                          <a:srgbClr val="000000"/>
                        </a:solidFill>
                        <a:effectLst/>
                        <a:latin typeface="Calibri"/>
                      </a:endParaRPr>
                    </a:p>
                  </a:txBody>
                  <a:tcPr marL="6294" marR="6294" marT="6294" marB="0" anchor="b">
                    <a:lnL>
                      <a:noFill/>
                    </a:lnL>
                    <a:lnR>
                      <a:noFill/>
                    </a:lnR>
                    <a:lnT>
                      <a:noFill/>
                    </a:lnT>
                    <a:lnB>
                      <a:noFill/>
                    </a:lnB>
                  </a:tcPr>
                </a:tc>
                <a:tc gridSpan="3">
                  <a:txBody>
                    <a:bodyPr/>
                    <a:lstStyle/>
                    <a:p>
                      <a:pPr algn="l" fontAlgn="b"/>
                      <a:r>
                        <a:rPr lang="en-US" sz="900" b="0" i="0" u="none" strike="noStrike">
                          <a:solidFill>
                            <a:srgbClr val="000000"/>
                          </a:solidFill>
                          <a:effectLst/>
                          <a:latin typeface="Calibri"/>
                        </a:rPr>
                        <a:t>Each result is an average of n=3</a:t>
                      </a:r>
                    </a:p>
                  </a:txBody>
                  <a:tcPr marL="6294" marR="6294" marT="6294" marB="0" anchor="b">
                    <a:lnL>
                      <a:noFill/>
                    </a:lnL>
                    <a:lnR>
                      <a:noFill/>
                    </a:lnR>
                    <a:lnT>
                      <a:noFill/>
                    </a:lnT>
                    <a:lnB>
                      <a:noFill/>
                    </a:lnB>
                  </a:tcPr>
                </a:tc>
                <a:tc hMerge="1">
                  <a:txBody>
                    <a:bodyPr/>
                    <a:lstStyle/>
                    <a:p>
                      <a:endParaRPr lang="en-US"/>
                    </a:p>
                  </a:txBody>
                  <a:tcPr/>
                </a:tc>
                <a:tc hMerge="1">
                  <a:txBody>
                    <a:bodyPr/>
                    <a:lstStyle/>
                    <a:p>
                      <a:endParaRPr lang="en-US"/>
                    </a:p>
                  </a:txBody>
                  <a:tcPr/>
                </a:tc>
                <a:tc>
                  <a:txBody>
                    <a:bodyPr/>
                    <a:lstStyle/>
                    <a:p>
                      <a:pPr algn="l" fontAlgn="b"/>
                      <a:endParaRPr lang="en-US" sz="900" b="0" i="0" u="none" strike="noStrike" dirty="0">
                        <a:solidFill>
                          <a:srgbClr val="000000"/>
                        </a:solidFill>
                        <a:effectLst/>
                        <a:latin typeface="Calibri"/>
                      </a:endParaRPr>
                    </a:p>
                  </a:txBody>
                  <a:tcPr marL="6294" marR="6294" marT="6294" marB="0" anchor="b">
                    <a:lnL>
                      <a:noFill/>
                    </a:lnL>
                    <a:lnR>
                      <a:noFill/>
                    </a:lnR>
                    <a:lnT>
                      <a:noFill/>
                    </a:lnT>
                    <a:lnB>
                      <a:noFill/>
                    </a:lnB>
                  </a:tcPr>
                </a:tc>
              </a:tr>
            </a:tbl>
          </a:graphicData>
        </a:graphic>
      </p:graphicFrame>
    </p:spTree>
    <p:extLst>
      <p:ext uri="{BB962C8B-B14F-4D97-AF65-F5344CB8AC3E}">
        <p14:creationId xmlns:p14="http://schemas.microsoft.com/office/powerpoint/2010/main" val="82748610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Conclusion</a:t>
            </a:r>
            <a:br>
              <a:rPr lang="en-US" dirty="0" smtClean="0"/>
            </a:br>
            <a:r>
              <a:rPr lang="en-US" dirty="0" smtClean="0"/>
              <a:t>Marsh Creek</a:t>
            </a:r>
            <a:endParaRPr lang="en-US" dirty="0"/>
          </a:p>
        </p:txBody>
      </p:sp>
      <p:sp>
        <p:nvSpPr>
          <p:cNvPr id="3" name="Content Placeholder 2"/>
          <p:cNvSpPr>
            <a:spLocks noGrp="1"/>
          </p:cNvSpPr>
          <p:nvPr>
            <p:ph idx="1"/>
          </p:nvPr>
        </p:nvSpPr>
        <p:spPr/>
        <p:txBody>
          <a:bodyPr/>
          <a:lstStyle/>
          <a:p>
            <a:r>
              <a:rPr lang="en-US" dirty="0" smtClean="0"/>
              <a:t>Stream Health of Marsh Creek:</a:t>
            </a:r>
          </a:p>
          <a:p>
            <a:r>
              <a:rPr lang="en-US" dirty="0" smtClean="0"/>
              <a:t>High level of coliform bacteria after rain</a:t>
            </a:r>
          </a:p>
          <a:p>
            <a:r>
              <a:rPr lang="en-US" dirty="0" smtClean="0"/>
              <a:t>Urbanization increased runoff and nonpoint pollution</a:t>
            </a:r>
          </a:p>
          <a:p>
            <a:r>
              <a:rPr lang="en-US" dirty="0" smtClean="0"/>
              <a:t>Constant monitoring and testing </a:t>
            </a:r>
          </a:p>
          <a:p>
            <a:r>
              <a:rPr lang="en-US" dirty="0" smtClean="0"/>
              <a:t>Public awareness and education</a:t>
            </a:r>
          </a:p>
          <a:p>
            <a:endParaRPr lang="en-US" dirty="0" smtClean="0"/>
          </a:p>
          <a:p>
            <a:endParaRPr lang="en-US" dirty="0"/>
          </a:p>
        </p:txBody>
      </p:sp>
    </p:spTree>
    <p:extLst>
      <p:ext uri="{BB962C8B-B14F-4D97-AF65-F5344CB8AC3E}">
        <p14:creationId xmlns:p14="http://schemas.microsoft.com/office/powerpoint/2010/main" val="250239159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Conclusion</a:t>
            </a:r>
            <a:br>
              <a:rPr lang="en-US" dirty="0" smtClean="0"/>
            </a:br>
            <a:r>
              <a:rPr lang="en-US" dirty="0" smtClean="0"/>
              <a:t>Long Island Creek</a:t>
            </a:r>
            <a:endParaRPr lang="en-US" dirty="0"/>
          </a:p>
        </p:txBody>
      </p:sp>
      <p:sp>
        <p:nvSpPr>
          <p:cNvPr id="3" name="Content Placeholder 2"/>
          <p:cNvSpPr>
            <a:spLocks noGrp="1"/>
          </p:cNvSpPr>
          <p:nvPr>
            <p:ph idx="1"/>
          </p:nvPr>
        </p:nvSpPr>
        <p:spPr/>
        <p:txBody>
          <a:bodyPr/>
          <a:lstStyle/>
          <a:p>
            <a:r>
              <a:rPr lang="en-US" dirty="0"/>
              <a:t>Stream Health of Long Island </a:t>
            </a:r>
            <a:r>
              <a:rPr lang="en-US" dirty="0" smtClean="0"/>
              <a:t>Creek</a:t>
            </a:r>
          </a:p>
          <a:p>
            <a:r>
              <a:rPr lang="en-US" dirty="0" smtClean="0"/>
              <a:t>Increased level of coliform bacteria after rain</a:t>
            </a:r>
          </a:p>
          <a:p>
            <a:r>
              <a:rPr lang="en-US" dirty="0" smtClean="0"/>
              <a:t>Watershed located in mostly within </a:t>
            </a:r>
            <a:r>
              <a:rPr lang="en-US" dirty="0"/>
              <a:t>u</a:t>
            </a:r>
            <a:r>
              <a:rPr lang="en-US" dirty="0" smtClean="0"/>
              <a:t>rban area</a:t>
            </a:r>
          </a:p>
          <a:p>
            <a:r>
              <a:rPr lang="en-US" dirty="0" smtClean="0"/>
              <a:t>Decreased water quality from urbanization</a:t>
            </a:r>
          </a:p>
          <a:p>
            <a:r>
              <a:rPr lang="en-US" dirty="0" smtClean="0"/>
              <a:t>Increased monitoring and testing</a:t>
            </a:r>
          </a:p>
          <a:p>
            <a:r>
              <a:rPr lang="en-US" dirty="0" smtClean="0"/>
              <a:t>Public awareness and education</a:t>
            </a:r>
          </a:p>
          <a:p>
            <a:endParaRPr lang="en-US" dirty="0"/>
          </a:p>
          <a:p>
            <a:endParaRPr lang="en-US" dirty="0"/>
          </a:p>
        </p:txBody>
      </p:sp>
    </p:spTree>
    <p:extLst>
      <p:ext uri="{BB962C8B-B14F-4D97-AF65-F5344CB8AC3E}">
        <p14:creationId xmlns:p14="http://schemas.microsoft.com/office/powerpoint/2010/main" val="353902419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Conclusion</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Future:</a:t>
            </a:r>
          </a:p>
          <a:p>
            <a:pPr lvl="1"/>
            <a:r>
              <a:rPr lang="en-US" dirty="0"/>
              <a:t>Additional Chemical testing results </a:t>
            </a:r>
            <a:r>
              <a:rPr lang="en-US" dirty="0" smtClean="0"/>
              <a:t>summary</a:t>
            </a:r>
          </a:p>
          <a:p>
            <a:pPr lvl="1"/>
            <a:r>
              <a:rPr lang="en-US" dirty="0" smtClean="0"/>
              <a:t>More </a:t>
            </a:r>
            <a:r>
              <a:rPr lang="en-US" dirty="0"/>
              <a:t>in-depth Bacterial testing results </a:t>
            </a:r>
            <a:r>
              <a:rPr lang="en-US" dirty="0" smtClean="0"/>
              <a:t>summary</a:t>
            </a:r>
          </a:p>
          <a:p>
            <a:pPr lvl="1"/>
            <a:r>
              <a:rPr lang="en-US" dirty="0" smtClean="0"/>
              <a:t>Fish </a:t>
            </a:r>
            <a:r>
              <a:rPr lang="en-US" dirty="0"/>
              <a:t>study </a:t>
            </a:r>
            <a:r>
              <a:rPr lang="en-US" dirty="0" smtClean="0"/>
              <a:t>for every site</a:t>
            </a:r>
          </a:p>
          <a:p>
            <a:pPr lvl="1"/>
            <a:r>
              <a:rPr lang="en-US" dirty="0" smtClean="0"/>
              <a:t>Soil </a:t>
            </a:r>
            <a:r>
              <a:rPr lang="en-US" dirty="0"/>
              <a:t>sample studies of the creek </a:t>
            </a:r>
            <a:r>
              <a:rPr lang="en-US" dirty="0" smtClean="0"/>
              <a:t>bed</a:t>
            </a:r>
          </a:p>
          <a:p>
            <a:pPr lvl="1"/>
            <a:r>
              <a:rPr lang="en-US" dirty="0" smtClean="0"/>
              <a:t>Better </a:t>
            </a:r>
            <a:r>
              <a:rPr lang="en-US" dirty="0"/>
              <a:t>velocity testing </a:t>
            </a:r>
            <a:r>
              <a:rPr lang="en-US" dirty="0" smtClean="0"/>
              <a:t>method</a:t>
            </a:r>
          </a:p>
          <a:p>
            <a:pPr lvl="1"/>
            <a:r>
              <a:rPr lang="en-US" dirty="0" smtClean="0"/>
              <a:t>Remote </a:t>
            </a:r>
            <a:r>
              <a:rPr lang="en-US" dirty="0"/>
              <a:t>sensing </a:t>
            </a:r>
            <a:r>
              <a:rPr lang="en-US" dirty="0" smtClean="0"/>
              <a:t>organization</a:t>
            </a:r>
          </a:p>
          <a:p>
            <a:pPr lvl="1"/>
            <a:r>
              <a:rPr lang="en-US" dirty="0" smtClean="0"/>
              <a:t>Studies </a:t>
            </a:r>
            <a:r>
              <a:rPr lang="en-US" dirty="0"/>
              <a:t>conducted year round for both </a:t>
            </a:r>
            <a:r>
              <a:rPr lang="en-US" dirty="0" smtClean="0"/>
              <a:t>creeks</a:t>
            </a:r>
          </a:p>
          <a:p>
            <a:pPr lvl="1"/>
            <a:r>
              <a:rPr lang="en-US" dirty="0" smtClean="0"/>
              <a:t>Initiate programs </a:t>
            </a:r>
            <a:r>
              <a:rPr lang="en-US" dirty="0"/>
              <a:t>to link us to other colleges, universities to begin a more unified study of state watersheds</a:t>
            </a:r>
            <a:br>
              <a:rPr lang="en-US" dirty="0"/>
            </a:br>
            <a:r>
              <a:rPr lang="en-US" dirty="0"/>
              <a:t/>
            </a:r>
            <a:br>
              <a:rPr lang="en-US" dirty="0"/>
            </a:br>
            <a:endParaRPr lang="en-US" dirty="0"/>
          </a:p>
        </p:txBody>
      </p:sp>
    </p:spTree>
    <p:extLst>
      <p:ext uri="{BB962C8B-B14F-4D97-AF65-F5344CB8AC3E}">
        <p14:creationId xmlns:p14="http://schemas.microsoft.com/office/powerpoint/2010/main" val="34286092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Stakeholders</a:t>
            </a:r>
          </a:p>
        </p:txBody>
      </p:sp>
      <p:sp>
        <p:nvSpPr>
          <p:cNvPr id="3" name="Text Placeholder 2"/>
          <p:cNvSpPr>
            <a:spLocks noGrp="1"/>
          </p:cNvSpPr>
          <p:nvPr>
            <p:ph type="body" idx="1"/>
          </p:nvPr>
        </p:nvSpPr>
        <p:spPr>
          <a:xfrm>
            <a:off x="-457200" y="3657600"/>
            <a:ext cx="4268788" cy="639762"/>
          </a:xfrm>
        </p:spPr>
        <p:txBody>
          <a:bodyPr>
            <a:noAutofit/>
          </a:bodyPr>
          <a:lstStyle/>
          <a:p>
            <a:pPr algn="ctr">
              <a:lnSpc>
                <a:spcPct val="80000"/>
              </a:lnSpc>
            </a:pPr>
            <a:r>
              <a:rPr lang="en-US" dirty="0" smtClean="0"/>
              <a:t>Georgia</a:t>
            </a:r>
          </a:p>
          <a:p>
            <a:pPr algn="ctr">
              <a:lnSpc>
                <a:spcPct val="80000"/>
              </a:lnSpc>
            </a:pPr>
            <a:r>
              <a:rPr lang="en-US" dirty="0" smtClean="0"/>
              <a:t>Adopt-A-Stream</a:t>
            </a:r>
            <a:endParaRPr lang="en-US" dirty="0"/>
          </a:p>
        </p:txBody>
      </p:sp>
      <p:pic>
        <p:nvPicPr>
          <p:cNvPr id="8" name="Content Placeholder 7" descr="event_92571372.png"/>
          <p:cNvPicPr>
            <a:picLocks noGrp="1" noChangeAspect="1"/>
          </p:cNvPicPr>
          <p:nvPr>
            <p:ph sz="half" idx="2"/>
          </p:nvPr>
        </p:nvPicPr>
        <p:blipFill>
          <a:blip r:embed="rId3">
            <a:extLst>
              <a:ext uri="{28A0092B-C50C-407E-A947-70E740481C1C}">
                <a14:useLocalDpi xmlns:a14="http://schemas.microsoft.com/office/drawing/2010/main" val="0"/>
              </a:ext>
            </a:extLst>
          </a:blip>
          <a:srcRect t="2527" b="2527"/>
          <a:stretch>
            <a:fillRect/>
          </a:stretch>
        </p:blipFill>
        <p:spPr>
          <a:xfrm>
            <a:off x="838200" y="1828800"/>
            <a:ext cx="1676400" cy="1687745"/>
          </a:xfrm>
        </p:spPr>
      </p:pic>
      <p:sp>
        <p:nvSpPr>
          <p:cNvPr id="5" name="Text Placeholder 4"/>
          <p:cNvSpPr>
            <a:spLocks noGrp="1"/>
          </p:cNvSpPr>
          <p:nvPr>
            <p:ph type="body" sz="quarter" idx="3"/>
          </p:nvPr>
        </p:nvSpPr>
        <p:spPr>
          <a:xfrm>
            <a:off x="2282341" y="3671027"/>
            <a:ext cx="4270375" cy="639762"/>
          </a:xfrm>
        </p:spPr>
        <p:txBody>
          <a:bodyPr>
            <a:noAutofit/>
          </a:bodyPr>
          <a:lstStyle/>
          <a:p>
            <a:pPr algn="ctr">
              <a:lnSpc>
                <a:spcPct val="80000"/>
              </a:lnSpc>
            </a:pPr>
            <a:r>
              <a:rPr lang="en-US" dirty="0" smtClean="0"/>
              <a:t>Watershed Alliance of</a:t>
            </a:r>
          </a:p>
          <a:p>
            <a:pPr algn="ctr">
              <a:lnSpc>
                <a:spcPct val="80000"/>
              </a:lnSpc>
            </a:pPr>
            <a:r>
              <a:rPr lang="en-US" dirty="0" smtClean="0"/>
              <a:t>Sandy Springs</a:t>
            </a:r>
          </a:p>
        </p:txBody>
      </p:sp>
      <p:pic>
        <p:nvPicPr>
          <p:cNvPr id="12" name="Content Placeholder 11"/>
          <p:cNvPicPr>
            <a:picLocks noGrp="1" noChangeAspect="1"/>
          </p:cNvPicPr>
          <p:nvPr>
            <p:ph sz="quarter" idx="4"/>
          </p:nvPr>
        </p:nvPicPr>
        <p:blipFill>
          <a:blip r:embed="rId4"/>
          <a:srcRect t="7460" b="7460"/>
          <a:stretch>
            <a:fillRect/>
          </a:stretch>
        </p:blipFill>
        <p:spPr>
          <a:xfrm>
            <a:off x="3578225" y="1828800"/>
            <a:ext cx="1679091" cy="1689827"/>
          </a:xfrm>
        </p:spPr>
      </p:pic>
      <p:sp>
        <p:nvSpPr>
          <p:cNvPr id="9" name="TextBox 8"/>
          <p:cNvSpPr txBox="1"/>
          <p:nvPr/>
        </p:nvSpPr>
        <p:spPr>
          <a:xfrm>
            <a:off x="1905000" y="4648200"/>
            <a:ext cx="184666" cy="369332"/>
          </a:xfrm>
          <a:prstGeom prst="rect">
            <a:avLst/>
          </a:prstGeom>
          <a:noFill/>
        </p:spPr>
        <p:txBody>
          <a:bodyPr wrap="none" rtlCol="0">
            <a:spAutoFit/>
          </a:bodyPr>
          <a:lstStyle/>
          <a:p>
            <a:endParaRPr lang="en-US" dirty="0"/>
          </a:p>
        </p:txBody>
      </p:sp>
      <p:sp>
        <p:nvSpPr>
          <p:cNvPr id="13" name="Text Placeholder 4"/>
          <p:cNvSpPr txBox="1">
            <a:spLocks/>
          </p:cNvSpPr>
          <p:nvPr/>
        </p:nvSpPr>
        <p:spPr>
          <a:xfrm>
            <a:off x="5428343" y="3893802"/>
            <a:ext cx="3796620" cy="540686"/>
          </a:xfrm>
          <a:prstGeom prst="rect">
            <a:avLst/>
          </a:prstGeom>
        </p:spPr>
        <p:txBody>
          <a:bodyPr vert="horz" lIns="91440" tIns="45720" rIns="91440" bIns="45720" rtlCol="0" anchor="b">
            <a:noAutofit/>
          </a:bodyPr>
          <a:lstStyle>
            <a:lvl1pPr marL="0" indent="0" algn="l" defTabSz="914400" rtl="0" eaLnBrk="1" latinLnBrk="0" hangingPunct="1">
              <a:spcBef>
                <a:spcPct val="20000"/>
              </a:spcBef>
              <a:buFont typeface="Arial" pitchFamily="34" charset="0"/>
              <a:buNone/>
              <a:defRPr sz="2400" b="1" kern="1200">
                <a:solidFill>
                  <a:schemeClr val="tx1"/>
                </a:solidFill>
                <a:latin typeface="+mn-lt"/>
                <a:ea typeface="+mn-ea"/>
                <a:cs typeface="+mn-cs"/>
              </a:defRPr>
            </a:lvl1pPr>
            <a:lvl2pPr marL="457200" indent="0" algn="l" defTabSz="914400" rtl="0" eaLnBrk="1" latinLnBrk="0" hangingPunct="1">
              <a:spcBef>
                <a:spcPct val="20000"/>
              </a:spcBef>
              <a:buFont typeface="Arial" pitchFamily="34" charset="0"/>
              <a:buNone/>
              <a:defRPr sz="2000" b="1" kern="1200">
                <a:solidFill>
                  <a:schemeClr val="tx1"/>
                </a:solidFill>
                <a:latin typeface="+mn-lt"/>
                <a:ea typeface="+mn-ea"/>
                <a:cs typeface="+mn-cs"/>
              </a:defRPr>
            </a:lvl2pPr>
            <a:lvl3pPr marL="914400" indent="0" algn="l" defTabSz="914400" rtl="0" eaLnBrk="1" latinLnBrk="0" hangingPunct="1">
              <a:spcBef>
                <a:spcPct val="20000"/>
              </a:spcBef>
              <a:buFont typeface="Arial" pitchFamily="34" charset="0"/>
              <a:buNone/>
              <a:defRPr sz="1800" b="1" kern="1200">
                <a:solidFill>
                  <a:schemeClr val="tx1"/>
                </a:solidFill>
                <a:latin typeface="+mn-lt"/>
                <a:ea typeface="+mn-ea"/>
                <a:cs typeface="+mn-cs"/>
              </a:defRPr>
            </a:lvl3pPr>
            <a:lvl4pPr marL="13716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4pPr>
            <a:lvl5pPr marL="18288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5pPr>
            <a:lvl6pPr marL="22860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6pPr>
            <a:lvl7pPr marL="27432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8pPr>
            <a:lvl9pPr marL="36576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9pPr>
          </a:lstStyle>
          <a:p>
            <a:pPr algn="ctr"/>
            <a:r>
              <a:rPr lang="en-US" dirty="0" smtClean="0"/>
              <a:t>City of</a:t>
            </a:r>
          </a:p>
          <a:p>
            <a:pPr algn="ctr"/>
            <a:r>
              <a:rPr lang="en-US" dirty="0" smtClean="0"/>
              <a:t>Sandy Springs</a:t>
            </a:r>
            <a:endParaRPr lang="en-US" dirty="0"/>
          </a:p>
        </p:txBody>
      </p:sp>
      <p:pic>
        <p:nvPicPr>
          <p:cNvPr id="14" name="Content Placeholder 6"/>
          <p:cNvPicPr>
            <a:picLocks noChangeAspect="1"/>
          </p:cNvPicPr>
          <p:nvPr/>
        </p:nvPicPr>
        <p:blipFill>
          <a:blip r:embed="rId5"/>
          <a:srcRect l="845" r="845"/>
          <a:stretch>
            <a:fillRect/>
          </a:stretch>
        </p:blipFill>
        <p:spPr>
          <a:xfrm>
            <a:off x="6415768" y="1752600"/>
            <a:ext cx="1831975" cy="1843688"/>
          </a:xfrm>
          <a:prstGeom prst="rect">
            <a:avLst/>
          </a:prstGeom>
        </p:spPr>
      </p:pic>
      <p:sp>
        <p:nvSpPr>
          <p:cNvPr id="10" name="Text Placeholder 2"/>
          <p:cNvSpPr txBox="1">
            <a:spLocks/>
          </p:cNvSpPr>
          <p:nvPr/>
        </p:nvSpPr>
        <p:spPr>
          <a:xfrm>
            <a:off x="184326" y="5948816"/>
            <a:ext cx="4268788" cy="639762"/>
          </a:xfrm>
          <a:prstGeom prst="rect">
            <a:avLst/>
          </a:prstGeom>
        </p:spPr>
        <p:txBody>
          <a:bodyPr vert="horz" lIns="91440" tIns="45720" rIns="91440" bIns="45720" rtlCol="0" anchor="b">
            <a:noAutofit/>
          </a:bodyPr>
          <a:lstStyle>
            <a:lvl1pPr marL="0" indent="0" algn="l" defTabSz="914400" rtl="0" eaLnBrk="1" latinLnBrk="0" hangingPunct="1">
              <a:spcBef>
                <a:spcPct val="20000"/>
              </a:spcBef>
              <a:buFont typeface="Arial" pitchFamily="34" charset="0"/>
              <a:buNone/>
              <a:defRPr sz="2400" b="1" kern="1200">
                <a:solidFill>
                  <a:schemeClr val="tx1"/>
                </a:solidFill>
                <a:latin typeface="+mn-lt"/>
                <a:ea typeface="+mn-ea"/>
                <a:cs typeface="+mn-cs"/>
              </a:defRPr>
            </a:lvl1pPr>
            <a:lvl2pPr marL="457200" indent="0" algn="l" defTabSz="914400" rtl="0" eaLnBrk="1" latinLnBrk="0" hangingPunct="1">
              <a:spcBef>
                <a:spcPct val="20000"/>
              </a:spcBef>
              <a:buFont typeface="Arial" pitchFamily="34" charset="0"/>
              <a:buNone/>
              <a:defRPr sz="2000" b="1" kern="1200">
                <a:solidFill>
                  <a:schemeClr val="tx1"/>
                </a:solidFill>
                <a:latin typeface="+mn-lt"/>
                <a:ea typeface="+mn-ea"/>
                <a:cs typeface="+mn-cs"/>
              </a:defRPr>
            </a:lvl2pPr>
            <a:lvl3pPr marL="914400" indent="0" algn="l" defTabSz="914400" rtl="0" eaLnBrk="1" latinLnBrk="0" hangingPunct="1">
              <a:spcBef>
                <a:spcPct val="20000"/>
              </a:spcBef>
              <a:buFont typeface="Arial" pitchFamily="34" charset="0"/>
              <a:buNone/>
              <a:defRPr sz="1800" b="1" kern="1200">
                <a:solidFill>
                  <a:schemeClr val="tx1"/>
                </a:solidFill>
                <a:latin typeface="+mn-lt"/>
                <a:ea typeface="+mn-ea"/>
                <a:cs typeface="+mn-cs"/>
              </a:defRPr>
            </a:lvl3pPr>
            <a:lvl4pPr marL="13716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4pPr>
            <a:lvl5pPr marL="18288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5pPr>
            <a:lvl6pPr marL="22860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6pPr>
            <a:lvl7pPr marL="27432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8pPr>
            <a:lvl9pPr marL="36576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9pPr>
          </a:lstStyle>
          <a:p>
            <a:pPr algn="ctr"/>
            <a:r>
              <a:rPr lang="en-US" smtClean="0"/>
              <a:t>KSU’s Department of Geography &amp; Anthropology</a:t>
            </a:r>
            <a:endParaRPr lang="en-US" dirty="0"/>
          </a:p>
        </p:txBody>
      </p:sp>
      <p:sp>
        <p:nvSpPr>
          <p:cNvPr id="11" name="Text Placeholder 8"/>
          <p:cNvSpPr txBox="1">
            <a:spLocks/>
          </p:cNvSpPr>
          <p:nvPr/>
        </p:nvSpPr>
        <p:spPr>
          <a:xfrm>
            <a:off x="4600751" y="6025016"/>
            <a:ext cx="4270375" cy="639762"/>
          </a:xfrm>
          <a:prstGeom prst="rect">
            <a:avLst/>
          </a:prstGeom>
        </p:spPr>
        <p:txBody>
          <a:bodyPr vert="horz" lIns="91440" tIns="45720" rIns="91440" bIns="45720" rtlCol="0" anchor="b">
            <a:noAutofit/>
          </a:bodyPr>
          <a:lstStyle>
            <a:lvl1pPr marL="0" indent="0" algn="l" defTabSz="914400" rtl="0" eaLnBrk="1" latinLnBrk="0" hangingPunct="1">
              <a:spcBef>
                <a:spcPct val="20000"/>
              </a:spcBef>
              <a:buFont typeface="Arial" pitchFamily="34" charset="0"/>
              <a:buNone/>
              <a:defRPr sz="2400" b="1" kern="1200">
                <a:solidFill>
                  <a:schemeClr val="tx1"/>
                </a:solidFill>
                <a:latin typeface="+mn-lt"/>
                <a:ea typeface="+mn-ea"/>
                <a:cs typeface="+mn-cs"/>
              </a:defRPr>
            </a:lvl1pPr>
            <a:lvl2pPr marL="457200" indent="0" algn="l" defTabSz="914400" rtl="0" eaLnBrk="1" latinLnBrk="0" hangingPunct="1">
              <a:spcBef>
                <a:spcPct val="20000"/>
              </a:spcBef>
              <a:buFont typeface="Arial" pitchFamily="34" charset="0"/>
              <a:buNone/>
              <a:defRPr sz="2000" b="1" kern="1200">
                <a:solidFill>
                  <a:schemeClr val="tx1"/>
                </a:solidFill>
                <a:latin typeface="+mn-lt"/>
                <a:ea typeface="+mn-ea"/>
                <a:cs typeface="+mn-cs"/>
              </a:defRPr>
            </a:lvl2pPr>
            <a:lvl3pPr marL="914400" indent="0" algn="l" defTabSz="914400" rtl="0" eaLnBrk="1" latinLnBrk="0" hangingPunct="1">
              <a:spcBef>
                <a:spcPct val="20000"/>
              </a:spcBef>
              <a:buFont typeface="Arial" pitchFamily="34" charset="0"/>
              <a:buNone/>
              <a:defRPr sz="1800" b="1" kern="1200">
                <a:solidFill>
                  <a:schemeClr val="tx1"/>
                </a:solidFill>
                <a:latin typeface="+mn-lt"/>
                <a:ea typeface="+mn-ea"/>
                <a:cs typeface="+mn-cs"/>
              </a:defRPr>
            </a:lvl3pPr>
            <a:lvl4pPr marL="13716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4pPr>
            <a:lvl5pPr marL="18288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5pPr>
            <a:lvl6pPr marL="22860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6pPr>
            <a:lvl7pPr marL="27432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8pPr>
            <a:lvl9pPr marL="36576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9pPr>
          </a:lstStyle>
          <a:p>
            <a:pPr algn="ctr">
              <a:lnSpc>
                <a:spcPct val="80000"/>
              </a:lnSpc>
            </a:pPr>
            <a:r>
              <a:rPr lang="en-US" smtClean="0"/>
              <a:t>KSU’s Department of</a:t>
            </a:r>
          </a:p>
          <a:p>
            <a:pPr algn="ctr">
              <a:lnSpc>
                <a:spcPct val="80000"/>
              </a:lnSpc>
            </a:pPr>
            <a:r>
              <a:rPr lang="en-US" smtClean="0"/>
              <a:t>Biology &amp; Physics</a:t>
            </a:r>
            <a:endParaRPr lang="en-US" dirty="0"/>
          </a:p>
        </p:txBody>
      </p:sp>
      <p:pic>
        <p:nvPicPr>
          <p:cNvPr id="15" name="Picture 6" descr="C:\Users\TEMP\Desktop\securedownload.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8787" y="4577216"/>
            <a:ext cx="3764139" cy="112395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8" descr="C:\Users\TEMP\Desktop\Bio_Phys_RevLogoWhiteLtr.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832526" y="4596266"/>
            <a:ext cx="3733800" cy="1123950"/>
          </a:xfrm>
          <a:prstGeom prst="rect">
            <a:avLst/>
          </a:prstGeom>
          <a:solidFill>
            <a:schemeClr val="tx1"/>
          </a:solidFill>
        </p:spPr>
      </p:pic>
    </p:spTree>
    <p:extLst>
      <p:ext uri="{BB962C8B-B14F-4D97-AF65-F5344CB8AC3E}">
        <p14:creationId xmlns:p14="http://schemas.microsoft.com/office/powerpoint/2010/main" val="94517536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Acknowledgements</a:t>
            </a:r>
            <a:endParaRPr lang="en-US" dirty="0"/>
          </a:p>
        </p:txBody>
      </p:sp>
      <p:sp>
        <p:nvSpPr>
          <p:cNvPr id="4" name="Text Placeholder 3"/>
          <p:cNvSpPr>
            <a:spLocks noGrp="1"/>
          </p:cNvSpPr>
          <p:nvPr>
            <p:ph type="body" idx="1"/>
          </p:nvPr>
        </p:nvSpPr>
        <p:spPr/>
        <p:txBody>
          <a:bodyPr/>
          <a:lstStyle/>
          <a:p>
            <a:endParaRPr lang="en-US"/>
          </a:p>
        </p:txBody>
      </p:sp>
      <p:sp>
        <p:nvSpPr>
          <p:cNvPr id="3" name="Content Placeholder 2"/>
          <p:cNvSpPr>
            <a:spLocks noGrp="1"/>
          </p:cNvSpPr>
          <p:nvPr>
            <p:ph sz="half" idx="2"/>
          </p:nvPr>
        </p:nvSpPr>
        <p:spPr/>
        <p:txBody>
          <a:bodyPr>
            <a:normAutofit/>
          </a:bodyPr>
          <a:lstStyle/>
          <a:p>
            <a:pPr lvl="1"/>
            <a:r>
              <a:rPr lang="en-US" sz="2800" dirty="0" smtClean="0"/>
              <a:t>Sharon Smith</a:t>
            </a:r>
          </a:p>
          <a:p>
            <a:pPr lvl="1"/>
            <a:r>
              <a:rPr lang="en-US" sz="2800" dirty="0" smtClean="0"/>
              <a:t>Jason </a:t>
            </a:r>
            <a:r>
              <a:rPr lang="en-US" sz="2800" dirty="0" err="1" smtClean="0"/>
              <a:t>Ulseth</a:t>
            </a:r>
            <a:endParaRPr lang="en-US" sz="2800" dirty="0" smtClean="0"/>
          </a:p>
          <a:p>
            <a:pPr lvl="1"/>
            <a:r>
              <a:rPr lang="en-US" sz="2800" dirty="0" smtClean="0"/>
              <a:t>Allyson Read</a:t>
            </a:r>
          </a:p>
          <a:p>
            <a:pPr lvl="1"/>
            <a:r>
              <a:rPr lang="en-US" sz="2800" dirty="0" smtClean="0"/>
              <a:t>Dr. Dick Farmer</a:t>
            </a:r>
          </a:p>
          <a:p>
            <a:pPr lvl="1"/>
            <a:r>
              <a:rPr lang="en-US" sz="2800" dirty="0" smtClean="0"/>
              <a:t>Patti </a:t>
            </a:r>
            <a:r>
              <a:rPr lang="en-US" sz="2800" dirty="0" err="1" smtClean="0"/>
              <a:t>Berkovitz</a:t>
            </a:r>
            <a:endParaRPr lang="en-US" sz="2800" dirty="0" smtClean="0"/>
          </a:p>
          <a:p>
            <a:pPr lvl="1"/>
            <a:r>
              <a:rPr lang="en-US" sz="2800" dirty="0" smtClean="0"/>
              <a:t>Dr. Bill Ensign</a:t>
            </a:r>
          </a:p>
          <a:p>
            <a:pPr lvl="1"/>
            <a:r>
              <a:rPr lang="en-US" sz="2800" dirty="0" smtClean="0"/>
              <a:t>Jack White</a:t>
            </a:r>
          </a:p>
        </p:txBody>
      </p:sp>
      <p:sp>
        <p:nvSpPr>
          <p:cNvPr id="5" name="Text Placeholder 4"/>
          <p:cNvSpPr>
            <a:spLocks noGrp="1"/>
          </p:cNvSpPr>
          <p:nvPr>
            <p:ph type="body" sz="quarter" idx="3"/>
          </p:nvPr>
        </p:nvSpPr>
        <p:spPr/>
        <p:txBody>
          <a:bodyPr/>
          <a:lstStyle/>
          <a:p>
            <a:endParaRPr lang="en-US"/>
          </a:p>
        </p:txBody>
      </p:sp>
      <p:sp>
        <p:nvSpPr>
          <p:cNvPr id="6" name="Content Placeholder 5"/>
          <p:cNvSpPr>
            <a:spLocks noGrp="1"/>
          </p:cNvSpPr>
          <p:nvPr>
            <p:ph sz="quarter" idx="4"/>
          </p:nvPr>
        </p:nvSpPr>
        <p:spPr/>
        <p:txBody>
          <a:bodyPr/>
          <a:lstStyle/>
          <a:p>
            <a:pPr lvl="1"/>
            <a:r>
              <a:rPr lang="en-US" sz="2800" dirty="0"/>
              <a:t>David Fountain</a:t>
            </a:r>
          </a:p>
          <a:p>
            <a:pPr lvl="1"/>
            <a:r>
              <a:rPr lang="en-US" sz="2800" dirty="0"/>
              <a:t>Angela Parker</a:t>
            </a:r>
          </a:p>
          <a:p>
            <a:pPr lvl="1"/>
            <a:r>
              <a:rPr lang="en-US" sz="2800" dirty="0"/>
              <a:t>Celia </a:t>
            </a:r>
            <a:r>
              <a:rPr lang="en-US" sz="2800" dirty="0" err="1"/>
              <a:t>Klardie</a:t>
            </a:r>
            <a:endParaRPr lang="en-US" sz="2800" dirty="0"/>
          </a:p>
          <a:p>
            <a:pPr lvl="1"/>
            <a:r>
              <a:rPr lang="en-US" sz="2800" dirty="0"/>
              <a:t>Michael Barnett</a:t>
            </a:r>
          </a:p>
          <a:p>
            <a:pPr lvl="1"/>
            <a:r>
              <a:rPr lang="en-US" sz="2800" dirty="0"/>
              <a:t>Fred </a:t>
            </a:r>
            <a:r>
              <a:rPr lang="en-US" sz="2800" dirty="0" err="1"/>
              <a:t>Merkle</a:t>
            </a:r>
            <a:endParaRPr lang="en-US" sz="2800" dirty="0"/>
          </a:p>
          <a:p>
            <a:pPr lvl="1"/>
            <a:r>
              <a:rPr lang="en-US" sz="2800" dirty="0"/>
              <a:t>Mary Lanning</a:t>
            </a:r>
          </a:p>
          <a:p>
            <a:pPr lvl="1"/>
            <a:r>
              <a:rPr lang="en-US" sz="2800" dirty="0"/>
              <a:t>Dr. Troy </a:t>
            </a:r>
            <a:r>
              <a:rPr lang="en-US" sz="2800" dirty="0" err="1"/>
              <a:t>Mutchler</a:t>
            </a:r>
            <a:endParaRPr lang="en-US" sz="2800" dirty="0"/>
          </a:p>
          <a:p>
            <a:pPr marL="0" indent="0">
              <a:buNone/>
            </a:pPr>
            <a:endParaRPr lang="en-US" dirty="0"/>
          </a:p>
        </p:txBody>
      </p:sp>
      <p:sp>
        <p:nvSpPr>
          <p:cNvPr id="7" name="TextBox 6"/>
          <p:cNvSpPr txBox="1"/>
          <p:nvPr/>
        </p:nvSpPr>
        <p:spPr>
          <a:xfrm>
            <a:off x="3505200" y="6074229"/>
            <a:ext cx="2133600" cy="584775"/>
          </a:xfrm>
          <a:prstGeom prst="rect">
            <a:avLst/>
          </a:prstGeom>
          <a:noFill/>
        </p:spPr>
        <p:txBody>
          <a:bodyPr wrap="square" rtlCol="0">
            <a:spAutoFit/>
          </a:bodyPr>
          <a:lstStyle/>
          <a:p>
            <a:r>
              <a:rPr lang="en-US" sz="3200" dirty="0" smtClean="0"/>
              <a:t>Questions?</a:t>
            </a:r>
            <a:endParaRPr lang="en-US" sz="3200" dirty="0"/>
          </a:p>
        </p:txBody>
      </p:sp>
    </p:spTree>
    <p:extLst>
      <p:ext uri="{BB962C8B-B14F-4D97-AF65-F5344CB8AC3E}">
        <p14:creationId xmlns:p14="http://schemas.microsoft.com/office/powerpoint/2010/main" val="310853323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Long Island Creek Site x</a:t>
            </a:r>
            <a:endParaRPr lang="en-US" dirty="0"/>
          </a:p>
        </p:txBody>
      </p:sp>
      <p:sp>
        <p:nvSpPr>
          <p:cNvPr id="3" name="TextBox 2"/>
          <p:cNvSpPr txBox="1"/>
          <p:nvPr/>
        </p:nvSpPr>
        <p:spPr>
          <a:xfrm>
            <a:off x="3886200" y="3200400"/>
            <a:ext cx="1641988" cy="369332"/>
          </a:xfrm>
          <a:prstGeom prst="rect">
            <a:avLst/>
          </a:prstGeom>
          <a:noFill/>
        </p:spPr>
        <p:txBody>
          <a:bodyPr wrap="none" rtlCol="0">
            <a:spAutoFit/>
          </a:bodyPr>
          <a:lstStyle/>
          <a:p>
            <a:r>
              <a:rPr lang="en-US" dirty="0" smtClean="0"/>
              <a:t>Map goes here.</a:t>
            </a:r>
            <a:endParaRPr lang="en-US" dirty="0"/>
          </a:p>
        </p:txBody>
      </p:sp>
      <p:pic>
        <p:nvPicPr>
          <p:cNvPr id="5"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395538" y="1263650"/>
            <a:ext cx="4284662" cy="549751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102205952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Long Island Creek Site x</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190457" y="1295400"/>
            <a:ext cx="2953543" cy="55626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26653" y="1295400"/>
            <a:ext cx="3098800" cy="55626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29" y="1311303"/>
            <a:ext cx="3326653" cy="55626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416522230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Long Island Creek Site x</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1304471"/>
            <a:ext cx="2953543" cy="5553529"/>
          </a:xfr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6200000">
            <a:off x="3600021" y="599411"/>
            <a:ext cx="2529825" cy="393866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48400" y="1303831"/>
            <a:ext cx="2920852" cy="554691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956037" y="3833657"/>
            <a:ext cx="5044963" cy="301708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58775475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Water Quality</a:t>
            </a:r>
            <a:endParaRPr lang="en-US" dirty="0"/>
          </a:p>
        </p:txBody>
      </p:sp>
      <p:sp>
        <p:nvSpPr>
          <p:cNvPr id="3" name="Content Placeholder 2"/>
          <p:cNvSpPr>
            <a:spLocks noGrp="1"/>
          </p:cNvSpPr>
          <p:nvPr>
            <p:ph idx="1"/>
          </p:nvPr>
        </p:nvSpPr>
        <p:spPr>
          <a:xfrm>
            <a:off x="228600" y="1380246"/>
            <a:ext cx="8686800" cy="5096754"/>
          </a:xfrm>
        </p:spPr>
        <p:txBody>
          <a:bodyPr>
            <a:normAutofit/>
          </a:bodyPr>
          <a:lstStyle/>
          <a:p>
            <a:r>
              <a:rPr lang="en-US" dirty="0"/>
              <a:t>Answer why</a:t>
            </a:r>
          </a:p>
        </p:txBody>
      </p:sp>
    </p:spTree>
    <p:extLst>
      <p:ext uri="{BB962C8B-B14F-4D97-AF65-F5344CB8AC3E}">
        <p14:creationId xmlns:p14="http://schemas.microsoft.com/office/powerpoint/2010/main" val="120337154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Water Quality</a:t>
            </a:r>
            <a:endParaRPr lang="en-US" dirty="0"/>
          </a:p>
        </p:txBody>
      </p:sp>
      <p:sp>
        <p:nvSpPr>
          <p:cNvPr id="3" name="Content Placeholder 2"/>
          <p:cNvSpPr>
            <a:spLocks noGrp="1"/>
          </p:cNvSpPr>
          <p:nvPr>
            <p:ph idx="1"/>
          </p:nvPr>
        </p:nvSpPr>
        <p:spPr>
          <a:xfrm>
            <a:off x="228600" y="1380246"/>
            <a:ext cx="8686800" cy="5096754"/>
          </a:xfrm>
        </p:spPr>
        <p:txBody>
          <a:bodyPr>
            <a:normAutofit/>
          </a:bodyPr>
          <a:lstStyle/>
          <a:p>
            <a:r>
              <a:rPr lang="en-US" dirty="0" smtClean="0"/>
              <a:t>Methods (physical, chemical, bacterial)</a:t>
            </a:r>
            <a:endParaRPr lang="en-US" dirty="0"/>
          </a:p>
        </p:txBody>
      </p:sp>
    </p:spTree>
    <p:extLst>
      <p:ext uri="{BB962C8B-B14F-4D97-AF65-F5344CB8AC3E}">
        <p14:creationId xmlns:p14="http://schemas.microsoft.com/office/powerpoint/2010/main" val="3844385467"/>
      </p:ext>
    </p:extLst>
  </p:cSld>
  <p:clrMapOvr>
    <a:masterClrMapping/>
  </p:clrMapOvr>
  <p:timing>
    <p:tnLst>
      <p:par>
        <p:cTn id="1" dur="indefinite" restart="never" nodeType="tmRoot"/>
      </p:par>
    </p:tnLst>
  </p:timing>
</p:sld>
</file>

<file path=ppt/theme/theme1.xml><?xml version="1.0" encoding="utf-8"?>
<a:theme xmlns:a="http://schemas.openxmlformats.org/drawingml/2006/main" name="TS101881344">
  <a:themeElements>
    <a:clrScheme name="Waveform">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0.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7.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8.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9.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7D310BA1-D636-4FA6-8511-A91491A6481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TS101881344</Template>
  <TotalTime>687</TotalTime>
  <Words>1329</Words>
  <Application>Microsoft Office PowerPoint</Application>
  <PresentationFormat>On-screen Show (4:3)</PresentationFormat>
  <Paragraphs>644</Paragraphs>
  <Slides>40</Slides>
  <Notes>2</Notes>
  <HiddenSlides>0</HiddenSlides>
  <MMClips>0</MMClips>
  <ScaleCrop>false</ScaleCrop>
  <HeadingPairs>
    <vt:vector size="4" baseType="variant">
      <vt:variant>
        <vt:lpstr>Theme</vt:lpstr>
      </vt:variant>
      <vt:variant>
        <vt:i4>1</vt:i4>
      </vt:variant>
      <vt:variant>
        <vt:lpstr>Slide Titles</vt:lpstr>
      </vt:variant>
      <vt:variant>
        <vt:i4>40</vt:i4>
      </vt:variant>
    </vt:vector>
  </HeadingPairs>
  <TitlesOfParts>
    <vt:vector size="41" baseType="lpstr">
      <vt:lpstr>TS101881344</vt:lpstr>
      <vt:lpstr>Watershed Assessment of Long Island Creek and Marsh Creek Sandy Springs, GA</vt:lpstr>
      <vt:lpstr>Introduction</vt:lpstr>
      <vt:lpstr>Maps</vt:lpstr>
      <vt:lpstr>Stakeholders</vt:lpstr>
      <vt:lpstr>Long Island Creek Site x</vt:lpstr>
      <vt:lpstr>Long Island Creek Site x</vt:lpstr>
      <vt:lpstr>Long Island Creek Site x</vt:lpstr>
      <vt:lpstr>Water Quality</vt:lpstr>
      <vt:lpstr>Water Quality</vt:lpstr>
      <vt:lpstr>Marsh Creek  Conductivity</vt:lpstr>
      <vt:lpstr>Marsh Creek  pH</vt:lpstr>
      <vt:lpstr>Marsh Creek  Dissolved Oxygen</vt:lpstr>
      <vt:lpstr>Marsh Creek  Water Temp vs. Dissolved Oxygen</vt:lpstr>
      <vt:lpstr>Marsh Creek  Nitrate-nitrogen/Phosphate</vt:lpstr>
      <vt:lpstr>Marsh Creek  E. coli &amp; Coliform</vt:lpstr>
      <vt:lpstr>Long Island Creek  Conductivity</vt:lpstr>
      <vt:lpstr>Long Island Creek  pH</vt:lpstr>
      <vt:lpstr>Long Island Creek  Dissolved Oxygen</vt:lpstr>
      <vt:lpstr>Long Island Creek  Water Temperature vs. Dissolved Oxygen</vt:lpstr>
      <vt:lpstr>Long Island Creek  Nitrates/Phosphates</vt:lpstr>
      <vt:lpstr>Long Island Creek E. coli and Coliform</vt:lpstr>
      <vt:lpstr>Urban Ecology</vt:lpstr>
      <vt:lpstr>Urban Ecology</vt:lpstr>
      <vt:lpstr>Urban Ecology</vt:lpstr>
      <vt:lpstr>Urban Ecology Chlorophyll</vt:lpstr>
      <vt:lpstr> Side By Side Comparison of the Two Streams’ Average Chlorophyll Concentration </vt:lpstr>
      <vt:lpstr>Long Island Creek Fish Inventory</vt:lpstr>
      <vt:lpstr>Index of Biotic Integrity</vt:lpstr>
      <vt:lpstr>Land Use</vt:lpstr>
      <vt:lpstr>Land Use</vt:lpstr>
      <vt:lpstr>Land Use</vt:lpstr>
      <vt:lpstr>Marsh Creek  Impervious Surfaces</vt:lpstr>
      <vt:lpstr>Long Island Creek  Impervious Surfaces</vt:lpstr>
      <vt:lpstr>Long Island Creek Comparison 2011 to 2012 Physical Parameters</vt:lpstr>
      <vt:lpstr>Long Island Creek Comparison 2011 to 2012 Chemical Parameters</vt:lpstr>
      <vt:lpstr>Long Island Creek Comparison 2011 to 2012 E.coli Results</vt:lpstr>
      <vt:lpstr>Conclusion Marsh Creek</vt:lpstr>
      <vt:lpstr>Conclusion Long Island Creek</vt:lpstr>
      <vt:lpstr>Conclusion</vt:lpstr>
      <vt:lpstr>Acknowledgements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dc:title>
  <dc:creator>NHP</dc:creator>
  <dc:description>2010 animated water waves powerpoint template from presentationpro.com</dc:description>
  <cp:lastModifiedBy>juser</cp:lastModifiedBy>
  <cp:revision>41</cp:revision>
  <dcterms:created xsi:type="dcterms:W3CDTF">2012-07-03T18:48:29Z</dcterms:created>
  <dcterms:modified xsi:type="dcterms:W3CDTF">2012-07-10T18:55:31Z</dcterms:modified>
  <cp:category>2010 nature</cp:category>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TC018813449991</vt:lpwstr>
  </property>
</Properties>
</file>